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99" r:id="rId5"/>
    <p:sldId id="327" r:id="rId6"/>
    <p:sldId id="311" r:id="rId7"/>
    <p:sldId id="322" r:id="rId8"/>
    <p:sldId id="321" r:id="rId9"/>
    <p:sldId id="303" r:id="rId10"/>
    <p:sldId id="308" r:id="rId11"/>
    <p:sldId id="306" r:id="rId12"/>
    <p:sldId id="310" r:id="rId13"/>
    <p:sldId id="316" r:id="rId14"/>
    <p:sldId id="309" r:id="rId15"/>
    <p:sldId id="328" r:id="rId16"/>
    <p:sldId id="330" r:id="rId17"/>
    <p:sldId id="331" r:id="rId18"/>
    <p:sldId id="318" r:id="rId19"/>
    <p:sldId id="332" r:id="rId20"/>
    <p:sldId id="32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E38361-06E0-5620-90F8-37290CA6D96A}" name="Judith Holden" initials="JH" userId="S::Judith.Holden@surreycc.gov.uk::2a9c481b-7765-46c6-beba-e13406f2f36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Gibson" initials="RG" lastIdx="5" clrIdx="0">
    <p:extLst>
      <p:ext uri="{19B8F6BF-5375-455C-9EA6-DF929625EA0E}">
        <p15:presenceInfo xmlns:p15="http://schemas.microsoft.com/office/powerpoint/2012/main" userId="S::Robert.Gibson@surreycc.gov.uk::2f403c1c-5b90-43fc-af53-3e03b6c87a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1E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64912" autoAdjust="0"/>
  </p:normalViewPr>
  <p:slideViewPr>
    <p:cSldViewPr snapToGrid="0">
      <p:cViewPr>
        <p:scale>
          <a:sx n="44" d="100"/>
          <a:sy n="44" d="100"/>
        </p:scale>
        <p:origin x="156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ith Holden" userId="2a9c481b-7765-46c6-beba-e13406f2f362" providerId="ADAL" clId="{E49558D1-09FF-47B9-8526-6FEECADCC4E4}"/>
    <pc:docChg chg="modSld">
      <pc:chgData name="Judith Holden" userId="2a9c481b-7765-46c6-beba-e13406f2f362" providerId="ADAL" clId="{E49558D1-09FF-47B9-8526-6FEECADCC4E4}" dt="2024-05-23T16:17:31.685" v="13" actId="6549"/>
      <pc:docMkLst>
        <pc:docMk/>
      </pc:docMkLst>
      <pc:sldChg chg="modNotesTx">
        <pc:chgData name="Judith Holden" userId="2a9c481b-7765-46c6-beba-e13406f2f362" providerId="ADAL" clId="{E49558D1-09FF-47B9-8526-6FEECADCC4E4}" dt="2024-05-23T16:16:35.690" v="4" actId="6549"/>
        <pc:sldMkLst>
          <pc:docMk/>
          <pc:sldMk cId="2038379220" sldId="303"/>
        </pc:sldMkLst>
      </pc:sldChg>
      <pc:sldChg chg="modNotesTx">
        <pc:chgData name="Judith Holden" userId="2a9c481b-7765-46c6-beba-e13406f2f362" providerId="ADAL" clId="{E49558D1-09FF-47B9-8526-6FEECADCC4E4}" dt="2024-05-23T16:16:48.295" v="6" actId="6549"/>
        <pc:sldMkLst>
          <pc:docMk/>
          <pc:sldMk cId="285039319" sldId="306"/>
        </pc:sldMkLst>
      </pc:sldChg>
      <pc:sldChg chg="modNotesTx">
        <pc:chgData name="Judith Holden" userId="2a9c481b-7765-46c6-beba-e13406f2f362" providerId="ADAL" clId="{E49558D1-09FF-47B9-8526-6FEECADCC4E4}" dt="2024-05-23T16:16:40.488" v="5" actId="6549"/>
        <pc:sldMkLst>
          <pc:docMk/>
          <pc:sldMk cId="31168542" sldId="308"/>
        </pc:sldMkLst>
      </pc:sldChg>
      <pc:sldChg chg="modNotesTx">
        <pc:chgData name="Judith Holden" userId="2a9c481b-7765-46c6-beba-e13406f2f362" providerId="ADAL" clId="{E49558D1-09FF-47B9-8526-6FEECADCC4E4}" dt="2024-05-23T16:17:07.027" v="9" actId="6549"/>
        <pc:sldMkLst>
          <pc:docMk/>
          <pc:sldMk cId="1736653934" sldId="309"/>
        </pc:sldMkLst>
      </pc:sldChg>
      <pc:sldChg chg="modNotesTx">
        <pc:chgData name="Judith Holden" userId="2a9c481b-7765-46c6-beba-e13406f2f362" providerId="ADAL" clId="{E49558D1-09FF-47B9-8526-6FEECADCC4E4}" dt="2024-05-23T16:16:55.649" v="7" actId="6549"/>
        <pc:sldMkLst>
          <pc:docMk/>
          <pc:sldMk cId="671807260" sldId="310"/>
        </pc:sldMkLst>
      </pc:sldChg>
      <pc:sldChg chg="modNotesTx">
        <pc:chgData name="Judith Holden" userId="2a9c481b-7765-46c6-beba-e13406f2f362" providerId="ADAL" clId="{E49558D1-09FF-47B9-8526-6FEECADCC4E4}" dt="2024-05-23T16:16:20.676" v="1" actId="6549"/>
        <pc:sldMkLst>
          <pc:docMk/>
          <pc:sldMk cId="2437461875" sldId="311"/>
        </pc:sldMkLst>
      </pc:sldChg>
      <pc:sldChg chg="modNotesTx">
        <pc:chgData name="Judith Holden" userId="2a9c481b-7765-46c6-beba-e13406f2f362" providerId="ADAL" clId="{E49558D1-09FF-47B9-8526-6FEECADCC4E4}" dt="2024-05-23T16:17:01.380" v="8" actId="6549"/>
        <pc:sldMkLst>
          <pc:docMk/>
          <pc:sldMk cId="2389247998" sldId="316"/>
        </pc:sldMkLst>
      </pc:sldChg>
      <pc:sldChg chg="modNotesTx">
        <pc:chgData name="Judith Holden" userId="2a9c481b-7765-46c6-beba-e13406f2f362" providerId="ADAL" clId="{E49558D1-09FF-47B9-8526-6FEECADCC4E4}" dt="2024-05-23T16:17:31.685" v="13" actId="6549"/>
        <pc:sldMkLst>
          <pc:docMk/>
          <pc:sldMk cId="2368818340" sldId="318"/>
        </pc:sldMkLst>
      </pc:sldChg>
      <pc:sldChg chg="modNotesTx">
        <pc:chgData name="Judith Holden" userId="2a9c481b-7765-46c6-beba-e13406f2f362" providerId="ADAL" clId="{E49558D1-09FF-47B9-8526-6FEECADCC4E4}" dt="2024-05-23T16:16:30.994" v="3" actId="6549"/>
        <pc:sldMkLst>
          <pc:docMk/>
          <pc:sldMk cId="3529007494" sldId="321"/>
        </pc:sldMkLst>
      </pc:sldChg>
      <pc:sldChg chg="modNotesTx">
        <pc:chgData name="Judith Holden" userId="2a9c481b-7765-46c6-beba-e13406f2f362" providerId="ADAL" clId="{E49558D1-09FF-47B9-8526-6FEECADCC4E4}" dt="2024-05-23T16:16:25.941" v="2" actId="6549"/>
        <pc:sldMkLst>
          <pc:docMk/>
          <pc:sldMk cId="278549826" sldId="322"/>
        </pc:sldMkLst>
      </pc:sldChg>
      <pc:sldChg chg="modNotesTx">
        <pc:chgData name="Judith Holden" userId="2a9c481b-7765-46c6-beba-e13406f2f362" providerId="ADAL" clId="{E49558D1-09FF-47B9-8526-6FEECADCC4E4}" dt="2024-05-23T16:16:14.991" v="0" actId="6549"/>
        <pc:sldMkLst>
          <pc:docMk/>
          <pc:sldMk cId="3953570954" sldId="327"/>
        </pc:sldMkLst>
      </pc:sldChg>
      <pc:sldChg chg="modNotesTx">
        <pc:chgData name="Judith Holden" userId="2a9c481b-7765-46c6-beba-e13406f2f362" providerId="ADAL" clId="{E49558D1-09FF-47B9-8526-6FEECADCC4E4}" dt="2024-05-23T16:17:12.736" v="10" actId="6549"/>
        <pc:sldMkLst>
          <pc:docMk/>
          <pc:sldMk cId="2987470515" sldId="328"/>
        </pc:sldMkLst>
      </pc:sldChg>
      <pc:sldChg chg="modNotesTx">
        <pc:chgData name="Judith Holden" userId="2a9c481b-7765-46c6-beba-e13406f2f362" providerId="ADAL" clId="{E49558D1-09FF-47B9-8526-6FEECADCC4E4}" dt="2024-05-23T16:17:18.562" v="11" actId="6549"/>
        <pc:sldMkLst>
          <pc:docMk/>
          <pc:sldMk cId="970560379" sldId="330"/>
        </pc:sldMkLst>
      </pc:sldChg>
      <pc:sldChg chg="modNotesTx">
        <pc:chgData name="Judith Holden" userId="2a9c481b-7765-46c6-beba-e13406f2f362" providerId="ADAL" clId="{E49558D1-09FF-47B9-8526-6FEECADCC4E4}" dt="2024-05-23T16:17:25.363" v="12" actId="6549"/>
        <pc:sldMkLst>
          <pc:docMk/>
          <pc:sldMk cId="1743239467" sldId="33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C73F-3B59-4490-8CE5-7A83734FD047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477D2-5F29-47C7-8C56-5D18487E80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101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709C1-A702-204C-ABE5-AD35698492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53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709C1-A702-204C-ABE5-AD35698492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6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709C1-A702-204C-ABE5-AD35698492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78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709C1-A702-204C-ABE5-AD35698492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11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709C1-A702-204C-ABE5-AD35698492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98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709C1-A702-204C-ABE5-AD35698492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17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709C1-A702-204C-ABE5-AD35698492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96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709C1-A702-204C-ABE5-AD35698492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96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709C1-A702-204C-ABE5-AD35698492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7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FBA6C-F406-076C-B63F-BBAB040FD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D720E6-C7F7-EF30-F38D-DEA2E6E636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835542-1C36-42FD-0BF1-81EBBE4AB1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09533-FDF4-446A-269A-63D9958CB3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709C1-A702-204C-ABE5-AD35698492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9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FBA6C-F406-076C-B63F-BBAB040FD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D720E6-C7F7-EF30-F38D-DEA2E6E636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835542-1C36-42FD-0BF1-81EBBE4AB1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09533-FDF4-446A-269A-63D9958CB3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709C1-A702-204C-ABE5-AD35698492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42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FBA6C-F406-076C-B63F-BBAB040FD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D720E6-C7F7-EF30-F38D-DEA2E6E636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835542-1C36-42FD-0BF1-81EBBE4AB1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09533-FDF4-446A-269A-63D9958CB3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709C1-A702-204C-ABE5-AD35698492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57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D0D0D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709C1-A702-204C-ABE5-AD35698492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42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709C1-A702-204C-ABE5-AD35698492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09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i="0" dirty="0">
              <a:solidFill>
                <a:srgbClr val="464B51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709C1-A702-204C-ABE5-AD35698492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33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709C1-A702-204C-ABE5-AD35698492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16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709C1-A702-204C-ABE5-AD35698492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9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33E8E-252F-40AF-B73A-CE27F4D81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C2C071-62FE-4CD6-8E4E-D16E3F52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9E919-800D-47B8-AEBE-A8DFBAB0F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7BE2-3BA7-41A3-82F9-BB8A6F1865C2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4F872-B333-4128-BDF4-0A6A42F62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CA5EA-6B35-4459-9BCD-75B2C2FF6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05BD-BA9D-4356-BF9C-16C538B68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5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1F6F8-936E-476D-B1D0-2FA9DDD04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07C4DC-EA98-4041-8E64-A36FEF541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A91F7-2296-411B-80D9-83B624B7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7BE2-3BA7-41A3-82F9-BB8A6F1865C2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1D4F6-51BA-42C6-9944-18E63674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B468A-191E-4C83-AE47-6D3688E98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05BD-BA9D-4356-BF9C-16C538B68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72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5F5929-C302-40C8-8402-C8358784F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78813-741F-4266-B520-C815ACD6A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7D29F-DCAE-4919-B41B-9F64A0B6C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7BE2-3BA7-41A3-82F9-BB8A6F1865C2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5F880-F886-49B7-8E95-6D0754743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06359-E116-401D-85C4-B2E55A838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05BD-BA9D-4356-BF9C-16C538B68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015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B7C37-C834-4DC1-A990-A98156D6B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78FE1-6598-4998-B884-AF47DC56C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D1C63-DFEF-4485-8240-E5EEF2EEC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7BE2-3BA7-41A3-82F9-BB8A6F1865C2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BF7BB-2E12-44EE-954C-53A9D658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1D453-CB50-4840-BB17-D2BA5484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05BD-BA9D-4356-BF9C-16C538B68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62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4876B-3E40-41E3-9B84-D21B3F164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26D13-8881-461D-AD3C-11DA1DE2B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C6339-9FE5-4AB6-A66F-F9506E5F8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7BE2-3BA7-41A3-82F9-BB8A6F1865C2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82BCF-39E4-40D2-ACA9-A4762B85D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D5454-D8C4-49FA-9D12-82D1EAE5A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05BD-BA9D-4356-BF9C-16C538B68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04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7AD9D-9A6A-404F-8F54-CB060A8BF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700BF-1196-4A4E-B970-A5BAD823BF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B158B-CC99-462D-86B0-65DC50A30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9A59C-9542-45DE-9BC6-DABECF2D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7BE2-3BA7-41A3-82F9-BB8A6F1865C2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1DF70-04F6-44DA-8CED-895F866C1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AD24B-0451-4F20-8DC8-D10E53D5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05BD-BA9D-4356-BF9C-16C538B68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38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394E2-8193-4605-8C8C-7AAFAE2C8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8787C-25F1-443A-8198-6BBEC03C7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47EB5-86A6-41CB-88C9-2A955305A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E1C0-9794-443D-8948-B8AE5C15E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FA2B2F-C86A-44EF-A022-A96BAF517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BA9C9C-8747-4307-85C9-BE77861A8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7BE2-3BA7-41A3-82F9-BB8A6F1865C2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24D1A7-EA4C-4248-BB08-971C3A94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34E37E-323B-407D-8D6D-3B96C96E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05BD-BA9D-4356-BF9C-16C538B68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7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A4B3B-0A72-4F69-8BFF-3B57C47DE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3AB60D-79AF-4E8A-B373-F344127E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7BE2-3BA7-41A3-82F9-BB8A6F1865C2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044F3-4D8D-44F4-8591-FC59F76B7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C7963-E83C-426C-81BA-63839B30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05BD-BA9D-4356-BF9C-16C538B68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29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ED22A1-38B4-42A6-8C81-EDB02C25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7BE2-3BA7-41A3-82F9-BB8A6F1865C2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A471F1-020F-4891-BC7C-02884A4B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303FA-9783-4081-B526-37CA3D3E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05BD-BA9D-4356-BF9C-16C538B68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19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70E71-FCBF-4729-B32B-5A8689428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2546A-1B80-4EE7-9FD8-8E26A0375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0794B-5586-4084-B478-1D1AA7A6B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314D5-12DF-49CC-84B8-E6D725300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7BE2-3BA7-41A3-82F9-BB8A6F1865C2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C071F7-CAED-4C49-96A2-2B41BECB6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64812-2CBF-4245-8A33-95FFCFCE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05BD-BA9D-4356-BF9C-16C538B68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20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0A7F-2C63-4A67-BAB9-13126E859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A30F7A-FADD-4916-AB98-4F03AF8B1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64F8D-FA63-4A52-B2F9-DF6C31126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05781A-D59F-4364-AC2E-A95F2E90A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7BE2-3BA7-41A3-82F9-BB8A6F1865C2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35449-690F-4BEA-B1AE-07EB9667A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FF748B-75D5-43A5-BAF1-9DC68F765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05BD-BA9D-4356-BF9C-16C538B68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72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8F87F-854A-428C-9532-27665C009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ECC17-47C7-4F6A-AF5D-DFC15B786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C2533-E277-4636-BE84-CDC03C441A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07BE2-3BA7-41A3-82F9-BB8A6F1865C2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D9788-C0B3-48A1-8123-048334991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7612B-5047-4EA5-B77C-E9F42C525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305BD-BA9D-4356-BF9C-16C538B68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54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psos.com/en/trust" TargetMode="External"/><Relationship Id="rId13" Type="http://schemas.openxmlformats.org/officeDocument/2006/relationships/hyperlink" Target="https://www.experian.co.uk/business-landing/mosaic?gad_source=1&amp;gclid=CjwKCAjwr7ayBhAPEiwA6EIGxLFO3zg6HnF8Qf16JcgEgKGEp7udPTJWWzSfIyPKGxmn0w95At1G-BoC_5oQAvD_BwE" TargetMode="External"/><Relationship Id="rId3" Type="http://schemas.openxmlformats.org/officeDocument/2006/relationships/image" Target="../media/image16.jpeg"/><Relationship Id="rId7" Type="http://schemas.openxmlformats.org/officeDocument/2006/relationships/hyperlink" Target="https://www2.deloitte.com/us/en/pages/advisory/solutions/the-importance-of-trust-in-your-organization.html" TargetMode="External"/><Relationship Id="rId12" Type="http://schemas.openxmlformats.org/officeDocument/2006/relationships/hyperlink" Target="https://acorn.caci.co.uk/" TargetMode="External"/><Relationship Id="rId2" Type="http://schemas.openxmlformats.org/officeDocument/2006/relationships/notesSlide" Target="../notesSlides/notesSlide16.xml"/><Relationship Id="rId16" Type="http://schemas.openxmlformats.org/officeDocument/2006/relationships/hyperlink" Target="https://www.nsw.gov.au/departments-and-agencies/behavioural-insights-unit/sludge-toolk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giu.org/publication/lgiu40-collection-trust/" TargetMode="External"/><Relationship Id="rId11" Type="http://schemas.openxmlformats.org/officeDocument/2006/relationships/hyperlink" Target="https://public.tableau.com/app/profile/caci.ltd/viz/AcornKnowledgeTool/AcornOverview" TargetMode="External"/><Relationship Id="rId5" Type="http://schemas.openxmlformats.org/officeDocument/2006/relationships/hyperlink" Target="https://www.ons.gov.uk/peoplepopulationandcommunity/wellbeing/bulletins/trustingovernmentuk/previousReleases" TargetMode="External"/><Relationship Id="rId15" Type="http://schemas.openxmlformats.org/officeDocument/2006/relationships/hyperlink" Target="https://gcs.civilservice.gov.uk/guidance/marketing/behaviour-change/" TargetMode="External"/><Relationship Id="rId10" Type="http://schemas.openxmlformats.org/officeDocument/2006/relationships/hyperlink" Target="https://www.ons.gov.uk/census/maps/choropleth/population?msoa=E02006420" TargetMode="External"/><Relationship Id="rId4" Type="http://schemas.openxmlformats.org/officeDocument/2006/relationships/hyperlink" Target="https://www.local.gov.uk/our-support/research-and-data/research-publications/residents-satisfaction-surveys" TargetMode="External"/><Relationship Id="rId9" Type="http://schemas.openxmlformats.org/officeDocument/2006/relationships/hyperlink" Target="https://www.oecd.org/publications/public-communication-scan-of-the-united-kingdom-bc4a57b3-en.htm" TargetMode="External"/><Relationship Id="rId14" Type="http://schemas.openxmlformats.org/officeDocument/2006/relationships/hyperlink" Target="https://www.citizensadvice.org.uk/Global/CitizensAdvice/Equalities/How%20to%20run%20focus%20groups%20guide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udith.holden@surreycc.gov.uk" TargetMode="External"/><Relationship Id="rId5" Type="http://schemas.openxmlformats.org/officeDocument/2006/relationships/hyperlink" Target="mailto:Katherine.Shipton@surreycc.gov.uk" TargetMode="External"/><Relationship Id="rId4" Type="http://schemas.openxmlformats.org/officeDocument/2006/relationships/hyperlink" Target="mailto:Andrea.newman@surreycc.gov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giu.org/blog-article/the-core-principles-of-trust-applied-to-local-government/" TargetMode="External"/><Relationship Id="rId5" Type="http://schemas.openxmlformats.org/officeDocument/2006/relationships/hyperlink" Target="https://lgiu.org/wp-content/uploads/2023/04/Ipsos-Local-Elections-polling-2023.pdf" TargetMode="Externa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a rectangle and different icons. Wording says The Surrey Way in white text">
            <a:extLst>
              <a:ext uri="{FF2B5EF4-FFF2-40B4-BE49-F238E27FC236}">
                <a16:creationId xmlns:a16="http://schemas.microsoft.com/office/drawing/2014/main" id="{2815DF5A-BC80-1E09-C512-759DEAFCC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F78791-B821-BA2C-3626-A79F07D2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3975223"/>
            <a:ext cx="10515600" cy="1325563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rPr>
              <a:t>How Do You Equip Communications Teams to </a:t>
            </a:r>
            <a:b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rPr>
              <a:t>Build Public Trust?</a:t>
            </a:r>
            <a:br>
              <a:rPr lang="en-US" sz="280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476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urful border with different colours">
            <a:extLst>
              <a:ext uri="{FF2B5EF4-FFF2-40B4-BE49-F238E27FC236}">
                <a16:creationId xmlns:a16="http://schemas.microsoft.com/office/drawing/2014/main" id="{869C0F45-4530-EFD8-509E-1AFDD8DDE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E8DFF77B-5A78-A4E0-D3A4-DE0F575432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6822" y="105620"/>
            <a:ext cx="9829427" cy="59400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lang="en-US" sz="2800" b="1" dirty="0">
                <a:latin typeface="Century Gothic"/>
                <a:ea typeface="+mn-ea"/>
                <a:cs typeface="+mn-cs"/>
              </a:rPr>
            </a:br>
            <a:br>
              <a:rPr lang="en-US" sz="2800" dirty="0">
                <a:latin typeface="Century Gothic"/>
                <a:ea typeface="+mn-ea"/>
                <a:cs typeface="+mn-cs"/>
              </a:rPr>
            </a:br>
            <a:r>
              <a:rPr lang="en-US" sz="2400" dirty="0">
                <a:latin typeface="Century Gothic"/>
                <a:ea typeface="+mn-ea"/>
                <a:cs typeface="+mn-cs"/>
              </a:rPr>
              <a:t>Applying a behavioural lens to comms planning </a:t>
            </a:r>
            <a:br>
              <a:rPr lang="en-US" sz="2400" dirty="0">
                <a:latin typeface="Century Gothic"/>
                <a:ea typeface="+mn-ea"/>
                <a:cs typeface="+mn-cs"/>
              </a:rPr>
            </a:br>
            <a:br>
              <a:rPr lang="en-US" sz="2400" dirty="0">
                <a:latin typeface="Century Gothic"/>
                <a:ea typeface="+mn-ea"/>
                <a:cs typeface="+mn-cs"/>
              </a:rPr>
            </a:br>
            <a:r>
              <a:rPr lang="en-US" sz="2400" dirty="0">
                <a:latin typeface="Century Gothic"/>
                <a:ea typeface="+mn-ea"/>
                <a:cs typeface="+mn-cs"/>
              </a:rPr>
              <a:t>Three step process</a:t>
            </a:r>
            <a:br>
              <a:rPr lang="en-US" sz="2800" dirty="0">
                <a:latin typeface="Century Gothic"/>
                <a:ea typeface="+mn-ea"/>
                <a:cs typeface="+mn-cs"/>
              </a:rPr>
            </a:br>
            <a:br>
              <a:rPr lang="en-US" sz="2800" b="1" dirty="0">
                <a:latin typeface="Century Gothic"/>
                <a:ea typeface="+mn-ea"/>
                <a:cs typeface="+mn-cs"/>
              </a:rPr>
            </a:br>
            <a:r>
              <a:rPr lang="en-US" sz="2400" dirty="0">
                <a:latin typeface="Century Gothic"/>
                <a:ea typeface="+mn-ea"/>
                <a:cs typeface="+mn-cs"/>
              </a:rPr>
              <a:t>1. Understand why people behave the way they do</a:t>
            </a:r>
            <a:br>
              <a:rPr lang="en-US" sz="2400" dirty="0">
                <a:latin typeface="Century Gothic"/>
                <a:ea typeface="+mn-ea"/>
                <a:cs typeface="+mn-cs"/>
              </a:rPr>
            </a:br>
            <a:br>
              <a:rPr lang="en-US" sz="2400" dirty="0">
                <a:latin typeface="Century Gothic"/>
                <a:ea typeface="+mn-ea"/>
                <a:cs typeface="+mn-cs"/>
              </a:rPr>
            </a:br>
            <a:r>
              <a:rPr lang="en-US" sz="2400" dirty="0">
                <a:latin typeface="Century Gothic"/>
                <a:ea typeface="+mn-ea"/>
                <a:cs typeface="+mn-cs"/>
              </a:rPr>
              <a:t>2. Determine their barriers to </a:t>
            </a:r>
            <a:r>
              <a:rPr lang="en-US" sz="2400" dirty="0" err="1">
                <a:latin typeface="Century Gothic"/>
                <a:ea typeface="+mn-ea"/>
                <a:cs typeface="+mn-cs"/>
              </a:rPr>
              <a:t>behaviour</a:t>
            </a:r>
            <a:r>
              <a:rPr lang="en-US" sz="2400" dirty="0">
                <a:latin typeface="Century Gothic"/>
                <a:ea typeface="+mn-ea"/>
                <a:cs typeface="+mn-cs"/>
              </a:rPr>
              <a:t> change </a:t>
            </a:r>
            <a:br>
              <a:rPr lang="en-US" sz="2400" dirty="0">
                <a:latin typeface="Century Gothic"/>
                <a:ea typeface="+mn-ea"/>
                <a:cs typeface="+mn-cs"/>
              </a:rPr>
            </a:br>
            <a:br>
              <a:rPr lang="en-US" sz="2400" dirty="0">
                <a:latin typeface="Century Gothic"/>
                <a:ea typeface="+mn-ea"/>
                <a:cs typeface="+mn-cs"/>
              </a:rPr>
            </a:br>
            <a:r>
              <a:rPr lang="en-US" sz="2400" dirty="0">
                <a:latin typeface="Century Gothic"/>
                <a:ea typeface="+mn-ea"/>
                <a:cs typeface="+mn-cs"/>
              </a:rPr>
              <a:t>3. Identify potential solutions and interventions</a:t>
            </a:r>
            <a:br>
              <a:rPr lang="en-US" sz="2400" dirty="0">
                <a:latin typeface="Century Gothic"/>
                <a:ea typeface="+mn-ea"/>
                <a:cs typeface="+mn-cs"/>
              </a:rPr>
            </a:br>
            <a:br>
              <a:rPr lang="en-US" sz="2400" dirty="0">
                <a:latin typeface="Century Gothic"/>
                <a:ea typeface="+mn-ea"/>
                <a:cs typeface="+mn-cs"/>
              </a:rPr>
            </a:br>
            <a:br>
              <a:rPr lang="en-US" sz="2400" b="1" dirty="0">
                <a:latin typeface="Century Gothic"/>
                <a:ea typeface="+mn-ea"/>
                <a:cs typeface="+mn-cs"/>
              </a:rPr>
            </a:br>
            <a:br>
              <a:rPr lang="en-US" sz="2800" b="1" dirty="0">
                <a:latin typeface="Century Gothic"/>
                <a:ea typeface="+mn-ea"/>
                <a:cs typeface="+mn-cs"/>
              </a:rPr>
            </a:br>
            <a:r>
              <a:rPr lang="en-US" sz="2800" b="1" dirty="0">
                <a:latin typeface="Century Gothic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027BBC-08D8-1266-B837-860E3CBF1579}"/>
              </a:ext>
            </a:extLst>
          </p:cNvPr>
          <p:cNvSpPr txBox="1"/>
          <p:nvPr/>
        </p:nvSpPr>
        <p:spPr>
          <a:xfrm>
            <a:off x="276302" y="222108"/>
            <a:ext cx="946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COM-B and Relationship Building</a:t>
            </a:r>
            <a:endParaRPr lang="en-GB" sz="28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47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urful border with different colours">
            <a:extLst>
              <a:ext uri="{FF2B5EF4-FFF2-40B4-BE49-F238E27FC236}">
                <a16:creationId xmlns:a16="http://schemas.microsoft.com/office/drawing/2014/main" id="{869C0F45-4530-EFD8-509E-1AFDD8DDE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1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026975-EFFF-1F17-0966-0F1BFC7C9090}"/>
              </a:ext>
            </a:extLst>
          </p:cNvPr>
          <p:cNvSpPr txBox="1"/>
          <p:nvPr/>
        </p:nvSpPr>
        <p:spPr>
          <a:xfrm>
            <a:off x="4716093" y="3935907"/>
            <a:ext cx="3825206" cy="523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39B4D5-FA19-0C8C-DD98-2EC2250B1355}"/>
              </a:ext>
            </a:extLst>
          </p:cNvPr>
          <p:cNvSpPr txBox="1"/>
          <p:nvPr/>
        </p:nvSpPr>
        <p:spPr>
          <a:xfrm>
            <a:off x="320466" y="1165772"/>
            <a:ext cx="854776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latin typeface="Century Gothic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/>
              <a:t>National sources  </a:t>
            </a:r>
            <a:r>
              <a:rPr lang="en-GB" sz="2400" dirty="0"/>
              <a:t>(Office of National Statistics , Consumer Data Research Centre , OFCOM , Ipsos , National Institute of Economic and Social research , LGA, NHS England)</a:t>
            </a:r>
            <a:endParaRPr lang="en-GB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/>
              <a:t>Local data </a:t>
            </a:r>
            <a:r>
              <a:rPr lang="en-GB" sz="2400" dirty="0"/>
              <a:t>(population, service data, JSNAs, past consultations, past surveys)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/>
              <a:t>Segmentation tools </a:t>
            </a:r>
            <a:r>
              <a:rPr lang="en-GB" sz="2400" dirty="0"/>
              <a:t>(ACORN , MOSAIC)</a:t>
            </a:r>
          </a:p>
          <a:p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/>
              <a:t>Primary research </a:t>
            </a:r>
            <a:r>
              <a:rPr lang="en-GB" sz="2400" dirty="0"/>
              <a:t>(commissioned/ free surveys and focus groups)</a:t>
            </a:r>
          </a:p>
          <a:p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4598E5-0029-2FE4-8457-C55177D187D9}"/>
              </a:ext>
            </a:extLst>
          </p:cNvPr>
          <p:cNvSpPr txBox="1"/>
          <p:nvPr/>
        </p:nvSpPr>
        <p:spPr>
          <a:xfrm>
            <a:off x="276302" y="222108"/>
            <a:ext cx="946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Understand why people behave the way they do</a:t>
            </a:r>
            <a:endParaRPr lang="en-GB" sz="28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53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urful border with different colours">
            <a:extLst>
              <a:ext uri="{FF2B5EF4-FFF2-40B4-BE49-F238E27FC236}">
                <a16:creationId xmlns:a16="http://schemas.microsoft.com/office/drawing/2014/main" id="{869C0F45-4530-EFD8-509E-1AFDD8DDE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E8DFF77B-5A78-A4E0-D3A4-DE0F575432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7237"/>
            <a:ext cx="9829427" cy="17543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latin typeface="Century Gothic"/>
                <a:ea typeface="+mn-ea"/>
                <a:cs typeface="+mn-cs"/>
              </a:rPr>
              <a:t>Capability  </a:t>
            </a:r>
            <a:br>
              <a:rPr lang="en-US" sz="2800" b="1" dirty="0">
                <a:latin typeface="Century Gothic"/>
                <a:ea typeface="+mn-ea"/>
                <a:cs typeface="+mn-cs"/>
              </a:rPr>
            </a:br>
            <a:br>
              <a:rPr lang="en-US" sz="2400" b="1" dirty="0">
                <a:latin typeface="Century Gothic"/>
                <a:ea typeface="+mn-ea"/>
                <a:cs typeface="+mn-cs"/>
              </a:rPr>
            </a:br>
            <a:br>
              <a:rPr lang="en-US" sz="2800" b="1" dirty="0">
                <a:latin typeface="Century Gothic"/>
                <a:ea typeface="+mn-ea"/>
                <a:cs typeface="+mn-cs"/>
              </a:rPr>
            </a:br>
            <a:r>
              <a:rPr lang="en-US" sz="2800" b="1" dirty="0">
                <a:latin typeface="Century Gothic"/>
                <a:ea typeface="+mn-ea"/>
                <a:cs typeface="+mn-cs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19DB20-C1F9-884F-B3C7-034C4A4B41DF}"/>
              </a:ext>
            </a:extLst>
          </p:cNvPr>
          <p:cNvSpPr txBox="1"/>
          <p:nvPr/>
        </p:nvSpPr>
        <p:spPr>
          <a:xfrm>
            <a:off x="232227" y="680267"/>
            <a:ext cx="624114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/>
              </a:rPr>
              <a:t>Barriers to engagement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/>
              </a:rPr>
              <a:t>Lack of understanding on council services/ support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/>
              </a:rPr>
              <a:t>Lack of knowledge on council’s role vs a borough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/>
              </a:rPr>
              <a:t>Confusing systems/ language </a:t>
            </a:r>
          </a:p>
          <a:p>
            <a:endParaRPr lang="en-GB" sz="2400" b="1" dirty="0">
              <a:latin typeface="Century Gothic"/>
            </a:endParaRPr>
          </a:p>
          <a:p>
            <a:r>
              <a:rPr lang="en-GB" sz="2400" b="1" dirty="0">
                <a:latin typeface="Century Gothic"/>
              </a:rPr>
              <a:t>Interventions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/>
              </a:rPr>
              <a:t>Informative/ awareness campaigns on competence / intent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/>
              </a:rPr>
              <a:t>raise awareness of council’s role / Cabinet Member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/>
              </a:rPr>
              <a:t>Use insight and resident voice to improve customer journeys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6F3DCD-2134-2E8C-0DE7-BE3AE2A23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738" y="1588362"/>
            <a:ext cx="5659051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70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urful border with different colours">
            <a:extLst>
              <a:ext uri="{FF2B5EF4-FFF2-40B4-BE49-F238E27FC236}">
                <a16:creationId xmlns:a16="http://schemas.microsoft.com/office/drawing/2014/main" id="{869C0F45-4530-EFD8-509E-1AFDD8DDE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" y="282078"/>
            <a:ext cx="12192000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E8DFF77B-5A78-A4E0-D3A4-DE0F575432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7237"/>
            <a:ext cx="9829427" cy="17543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latin typeface="Century Gothic"/>
                <a:ea typeface="+mn-ea"/>
                <a:cs typeface="+mn-cs"/>
              </a:rPr>
              <a:t>Motivation  </a:t>
            </a:r>
            <a:br>
              <a:rPr lang="en-US" sz="2800" b="1" dirty="0">
                <a:latin typeface="Century Gothic"/>
                <a:ea typeface="+mn-ea"/>
                <a:cs typeface="+mn-cs"/>
              </a:rPr>
            </a:br>
            <a:br>
              <a:rPr lang="en-US" sz="2400" b="1" dirty="0">
                <a:latin typeface="Century Gothic"/>
                <a:ea typeface="+mn-ea"/>
                <a:cs typeface="+mn-cs"/>
              </a:rPr>
            </a:br>
            <a:br>
              <a:rPr lang="en-US" sz="2800" b="1" dirty="0">
                <a:latin typeface="Century Gothic"/>
                <a:ea typeface="+mn-ea"/>
                <a:cs typeface="+mn-cs"/>
              </a:rPr>
            </a:br>
            <a:r>
              <a:rPr lang="en-US" sz="2800" b="1" dirty="0">
                <a:latin typeface="Century Gothic"/>
                <a:ea typeface="+mn-ea"/>
                <a:cs typeface="+mn-cs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19DB20-C1F9-884F-B3C7-034C4A4B41DF}"/>
              </a:ext>
            </a:extLst>
          </p:cNvPr>
          <p:cNvSpPr txBox="1"/>
          <p:nvPr/>
        </p:nvSpPr>
        <p:spPr>
          <a:xfrm>
            <a:off x="277648" y="617923"/>
            <a:ext cx="515069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/>
              </a:rPr>
              <a:t>Barriers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kern="1200" dirty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No emotional reward or incentivisation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kern="1200" dirty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Lack of interest/ trust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kern="1200" dirty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Not listened to, no feedback</a:t>
            </a:r>
          </a:p>
          <a:p>
            <a:r>
              <a:rPr lang="en-GB" sz="2400" b="1" dirty="0">
                <a:latin typeface="Century Gothic"/>
              </a:rPr>
              <a:t>Interventions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/>
              </a:rPr>
              <a:t>Communicate rewards and celebrate local success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/>
              </a:rPr>
              <a:t>Information on how councils make decisions – increase transparency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/>
              </a:rPr>
              <a:t>Share regular updates – show you are listening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/>
              </a:rPr>
              <a:t>Use trusted voices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919CB4-8E40-944B-4C16-FA4040229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410" y="-131832"/>
            <a:ext cx="3284367" cy="345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65CDA3-5774-E54C-4E2F-01DC8647D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3093" y="4381924"/>
            <a:ext cx="4471378" cy="25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FE4B1A-284C-583B-2727-77D6F30671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8782" y="2397591"/>
            <a:ext cx="3960000" cy="225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60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urful border with different colours">
            <a:extLst>
              <a:ext uri="{FF2B5EF4-FFF2-40B4-BE49-F238E27FC236}">
                <a16:creationId xmlns:a16="http://schemas.microsoft.com/office/drawing/2014/main" id="{869C0F45-4530-EFD8-509E-1AFDD8DDE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E8DFF77B-5A78-A4E0-D3A4-DE0F575432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7237"/>
            <a:ext cx="9829427" cy="17543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latin typeface="Century Gothic"/>
                <a:ea typeface="+mn-ea"/>
                <a:cs typeface="+mn-cs"/>
              </a:rPr>
              <a:t>Opportunity   </a:t>
            </a:r>
            <a:br>
              <a:rPr lang="en-US" sz="2800" b="1" dirty="0">
                <a:latin typeface="Century Gothic"/>
                <a:ea typeface="+mn-ea"/>
                <a:cs typeface="+mn-cs"/>
              </a:rPr>
            </a:br>
            <a:br>
              <a:rPr lang="en-US" sz="2400" b="1" dirty="0">
                <a:latin typeface="Century Gothic"/>
                <a:ea typeface="+mn-ea"/>
                <a:cs typeface="+mn-cs"/>
              </a:rPr>
            </a:br>
            <a:br>
              <a:rPr lang="en-US" sz="2800" b="1" dirty="0">
                <a:latin typeface="Century Gothic"/>
                <a:ea typeface="+mn-ea"/>
                <a:cs typeface="+mn-cs"/>
              </a:rPr>
            </a:br>
            <a:r>
              <a:rPr lang="en-US" sz="2800" b="1" dirty="0">
                <a:latin typeface="Century Gothic"/>
                <a:ea typeface="+mn-ea"/>
                <a:cs typeface="+mn-cs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19DB20-C1F9-884F-B3C7-034C4A4B41DF}"/>
              </a:ext>
            </a:extLst>
          </p:cNvPr>
          <p:cNvSpPr txBox="1"/>
          <p:nvPr/>
        </p:nvSpPr>
        <p:spPr>
          <a:xfrm>
            <a:off x="246742" y="520610"/>
            <a:ext cx="931817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i="1" kern="1200" dirty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Opportun</a:t>
            </a:r>
            <a:r>
              <a:rPr lang="en-GB" sz="2400" i="1" dirty="0">
                <a:latin typeface="Century Gothic"/>
              </a:rPr>
              <a:t>ity needs system wide changes to overcome barriers </a:t>
            </a:r>
            <a:endParaRPr lang="en-GB" sz="2400" b="1" dirty="0">
              <a:latin typeface="Century Gothic"/>
            </a:endParaRPr>
          </a:p>
          <a:p>
            <a:r>
              <a:rPr lang="en-GB" sz="2400" b="1" dirty="0">
                <a:latin typeface="Century Gothic"/>
              </a:rPr>
              <a:t>Barriers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latin typeface="Century Gothic"/>
              </a:rPr>
              <a:t>We are not where our residents are having conversations about our services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latin typeface="Century Gothic"/>
              </a:rPr>
              <a:t>No time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0" kern="1200" dirty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Non-responsive channels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kern="1200" dirty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No social norms to engage</a:t>
            </a:r>
            <a:endParaRPr lang="en-GB" sz="2400" dirty="0">
              <a:latin typeface="Century Gothi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latin typeface="Century Gothic"/>
            </a:endParaRPr>
          </a:p>
          <a:p>
            <a:r>
              <a:rPr lang="en-GB" sz="2400" b="1" dirty="0">
                <a:latin typeface="Century Gothic"/>
              </a:rPr>
              <a:t>Interventions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kern="1200" dirty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Comms can make social media channels more responsive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kern="1200" dirty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Comms can increase presence across earned channels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/>
              </a:rPr>
              <a:t>Work across system – unify your engagement and communicate as one council </a:t>
            </a:r>
            <a:endParaRPr lang="en-GB" sz="2400" b="0" kern="1200" dirty="0">
              <a:solidFill>
                <a:schemeClr val="tx1"/>
              </a:solidFill>
              <a:latin typeface="Century Gothic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latin typeface="Century Gothic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239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urful border with different colours">
            <a:extLst>
              <a:ext uri="{FF2B5EF4-FFF2-40B4-BE49-F238E27FC236}">
                <a16:creationId xmlns:a16="http://schemas.microsoft.com/office/drawing/2014/main" id="{869C0F45-4530-EFD8-509E-1AFDD8DDE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E8DFF77B-5A78-A4E0-D3A4-DE0F575432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7895" y="100905"/>
            <a:ext cx="9829427" cy="13849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latin typeface="Century Gothic"/>
                <a:ea typeface="+mn-ea"/>
                <a:cs typeface="+mn-cs"/>
              </a:rPr>
              <a:t>Recap: How to Equip your team to build public trust</a:t>
            </a:r>
            <a:br>
              <a:rPr lang="en-US" sz="2800" b="1" dirty="0">
                <a:latin typeface="Century Gothic"/>
                <a:ea typeface="+mn-ea"/>
                <a:cs typeface="+mn-cs"/>
              </a:rPr>
            </a:br>
            <a:br>
              <a:rPr lang="en-US" sz="2800" b="1" dirty="0">
                <a:latin typeface="Century Gothic"/>
                <a:ea typeface="+mn-ea"/>
                <a:cs typeface="+mn-cs"/>
              </a:rPr>
            </a:br>
            <a:r>
              <a:rPr lang="en-US" sz="2800" b="1" dirty="0">
                <a:latin typeface="Century Gothic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1BA530-D911-1750-35F8-A445A4FAEA89}"/>
              </a:ext>
            </a:extLst>
          </p:cNvPr>
          <p:cNvSpPr txBox="1"/>
          <p:nvPr/>
        </p:nvSpPr>
        <p:spPr>
          <a:xfrm>
            <a:off x="247896" y="283652"/>
            <a:ext cx="1044913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GB" sz="2800" dirty="0">
              <a:latin typeface="Century Gothic"/>
            </a:endParaRPr>
          </a:p>
          <a:p>
            <a:r>
              <a:rPr lang="en-GB" sz="2400" dirty="0">
                <a:latin typeface="Century Gothic"/>
              </a:rPr>
              <a:t>1. Start to </a:t>
            </a:r>
            <a:r>
              <a:rPr lang="en-GB" sz="2400" b="1" dirty="0">
                <a:latin typeface="Century Gothic"/>
              </a:rPr>
              <a:t>measure trust </a:t>
            </a:r>
            <a:r>
              <a:rPr lang="en-GB" sz="2400" dirty="0">
                <a:latin typeface="Century Gothic"/>
              </a:rPr>
              <a:t>– benchmark against national averages</a:t>
            </a:r>
          </a:p>
          <a:p>
            <a:endParaRPr lang="en-GB" sz="2400" dirty="0">
              <a:latin typeface="Century Gothic"/>
            </a:endParaRPr>
          </a:p>
          <a:p>
            <a:r>
              <a:rPr lang="en-GB" sz="2400" dirty="0">
                <a:latin typeface="Century Gothic"/>
              </a:rPr>
              <a:t>2. Communicate on the </a:t>
            </a:r>
            <a:r>
              <a:rPr lang="en-GB" sz="2400" b="1" dirty="0">
                <a:latin typeface="Century Gothic"/>
              </a:rPr>
              <a:t>drivers of trust </a:t>
            </a:r>
            <a:r>
              <a:rPr lang="en-GB" sz="2400" dirty="0">
                <a:latin typeface="Century Gothic"/>
              </a:rPr>
              <a:t>thinking about </a:t>
            </a:r>
            <a:r>
              <a:rPr lang="en-GB" sz="2400" b="1" dirty="0">
                <a:latin typeface="Century Gothic"/>
              </a:rPr>
              <a:t>perception, confidence </a:t>
            </a:r>
            <a:r>
              <a:rPr lang="en-GB" sz="2400" dirty="0">
                <a:latin typeface="Century Gothic"/>
              </a:rPr>
              <a:t>and managing </a:t>
            </a:r>
            <a:r>
              <a:rPr lang="en-GB" sz="2400" b="1" dirty="0">
                <a:latin typeface="Century Gothic"/>
              </a:rPr>
              <a:t>expectations</a:t>
            </a:r>
            <a:r>
              <a:rPr lang="en-GB" sz="2400" dirty="0">
                <a:latin typeface="Century Gothic"/>
              </a:rPr>
              <a:t> </a:t>
            </a:r>
          </a:p>
          <a:p>
            <a:r>
              <a:rPr lang="en-GB" sz="2400" dirty="0">
                <a:latin typeface="Century Gothic"/>
              </a:rPr>
              <a:t> </a:t>
            </a:r>
          </a:p>
          <a:p>
            <a:r>
              <a:rPr lang="en-GB" sz="2400" dirty="0">
                <a:latin typeface="Century Gothic"/>
              </a:rPr>
              <a:t>3. Focus on local </a:t>
            </a:r>
            <a:r>
              <a:rPr lang="en-GB" sz="2400" b="1" dirty="0">
                <a:latin typeface="Century Gothic"/>
              </a:rPr>
              <a:t>issues that matter to residents the most </a:t>
            </a:r>
            <a:r>
              <a:rPr lang="en-GB" sz="2400" dirty="0">
                <a:latin typeface="Century Gothic"/>
              </a:rPr>
              <a:t>(not what your organisation wants to talk about)</a:t>
            </a:r>
          </a:p>
          <a:p>
            <a:endParaRPr lang="en-GB" sz="2400" dirty="0">
              <a:latin typeface="Century Gothic"/>
            </a:endParaRPr>
          </a:p>
          <a:p>
            <a:r>
              <a:rPr lang="en-GB" sz="2400" dirty="0">
                <a:latin typeface="Century Gothic"/>
              </a:rPr>
              <a:t>4. </a:t>
            </a:r>
            <a:r>
              <a:rPr lang="en-GB" sz="2400" b="1" dirty="0">
                <a:latin typeface="Century Gothic"/>
              </a:rPr>
              <a:t>Champion your audience voices,</a:t>
            </a:r>
            <a:r>
              <a:rPr lang="en-GB" sz="2400" dirty="0">
                <a:latin typeface="Century Gothic"/>
              </a:rPr>
              <a:t> use your insight to push for service change and feedback to your audience </a:t>
            </a:r>
          </a:p>
          <a:p>
            <a:endParaRPr lang="en-GB" sz="2400" dirty="0">
              <a:latin typeface="Century Gothic"/>
            </a:endParaRPr>
          </a:p>
          <a:p>
            <a:r>
              <a:rPr lang="en-GB" sz="2400" dirty="0">
                <a:latin typeface="Century Gothic"/>
              </a:rPr>
              <a:t>5. </a:t>
            </a:r>
            <a:r>
              <a:rPr lang="en-GB" sz="2400" b="1" dirty="0">
                <a:latin typeface="Century Gothic"/>
              </a:rPr>
              <a:t>Be resident centric, not service centric </a:t>
            </a:r>
            <a:r>
              <a:rPr lang="en-GB" sz="2400" dirty="0">
                <a:latin typeface="Century Gothic"/>
              </a:rPr>
              <a:t>and prioritise a unified approach to resident engagement</a:t>
            </a:r>
            <a:endParaRPr lang="en-GB" sz="280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68818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urful border with different colours">
            <a:extLst>
              <a:ext uri="{FF2B5EF4-FFF2-40B4-BE49-F238E27FC236}">
                <a16:creationId xmlns:a16="http://schemas.microsoft.com/office/drawing/2014/main" id="{869C0F45-4530-EFD8-509E-1AFDD8DDE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E8DFF77B-5A78-A4E0-D3A4-DE0F575432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7895" y="100905"/>
            <a:ext cx="9829427" cy="13849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latin typeface="Century Gothic"/>
                <a:ea typeface="+mn-ea"/>
                <a:cs typeface="+mn-cs"/>
              </a:rPr>
              <a:t>Further reading and resources</a:t>
            </a:r>
            <a:br>
              <a:rPr lang="en-US" sz="2800" b="1" dirty="0">
                <a:latin typeface="Century Gothic"/>
                <a:ea typeface="+mn-ea"/>
                <a:cs typeface="+mn-cs"/>
              </a:rPr>
            </a:br>
            <a:br>
              <a:rPr lang="en-US" sz="2800" b="1" dirty="0">
                <a:latin typeface="Century Gothic"/>
                <a:ea typeface="+mn-ea"/>
                <a:cs typeface="+mn-cs"/>
              </a:rPr>
            </a:br>
            <a:r>
              <a:rPr lang="en-US" sz="2800" b="1" dirty="0">
                <a:latin typeface="Century Gothic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1BA530-D911-1750-35F8-A445A4FAEA89}"/>
              </a:ext>
            </a:extLst>
          </p:cNvPr>
          <p:cNvSpPr txBox="1"/>
          <p:nvPr/>
        </p:nvSpPr>
        <p:spPr>
          <a:xfrm>
            <a:off x="393039" y="2417252"/>
            <a:ext cx="104491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GB" sz="2800" dirty="0">
              <a:latin typeface="Century Gothic"/>
            </a:endParaRPr>
          </a:p>
          <a:p>
            <a:pPr marL="342900" indent="-342900">
              <a:buAutoNum type="arabicPeriod"/>
            </a:pPr>
            <a:endParaRPr lang="en-GB" sz="2800" dirty="0">
              <a:latin typeface="Century Gothic"/>
            </a:endParaRPr>
          </a:p>
          <a:p>
            <a:pPr marL="342900" indent="-342900">
              <a:buAutoNum type="arabicPeriod"/>
            </a:pPr>
            <a:endParaRPr lang="en-GB" sz="2800" dirty="0">
              <a:latin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0A7C9C-7A52-52BF-41AC-850D3AE65B19}"/>
              </a:ext>
            </a:extLst>
          </p:cNvPr>
          <p:cNvSpPr txBox="1"/>
          <p:nvPr/>
        </p:nvSpPr>
        <p:spPr>
          <a:xfrm>
            <a:off x="247895" y="586708"/>
            <a:ext cx="72414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Trust </a:t>
            </a:r>
          </a:p>
          <a:p>
            <a:r>
              <a:rPr lang="en-GB" dirty="0">
                <a:hlinkClick r:id="rId4"/>
              </a:rPr>
              <a:t>Residents' satisfaction surveys | Local Government Association</a:t>
            </a:r>
            <a:endParaRPr lang="en-GB" dirty="0"/>
          </a:p>
          <a:p>
            <a:r>
              <a:rPr lang="en-GB" dirty="0">
                <a:hlinkClick r:id="rId5"/>
              </a:rPr>
              <a:t>ONS Trust in Government </a:t>
            </a:r>
            <a:endParaRPr lang="en-GB" dirty="0"/>
          </a:p>
          <a:p>
            <a:r>
              <a:rPr lang="en-GB" dirty="0">
                <a:hlinkClick r:id="rId6"/>
              </a:rPr>
              <a:t>LIGU collection@40: Trust</a:t>
            </a:r>
            <a:endParaRPr lang="en-GB" dirty="0"/>
          </a:p>
          <a:p>
            <a:r>
              <a:rPr lang="en-GB" dirty="0">
                <a:hlinkClick r:id="rId7"/>
              </a:rPr>
              <a:t>Deloitte Enterprise Trust: Put Trust behind everything you do</a:t>
            </a:r>
            <a:endParaRPr lang="en-GB" dirty="0"/>
          </a:p>
          <a:p>
            <a:r>
              <a:rPr lang="en-GB" dirty="0">
                <a:hlinkClick r:id="rId8"/>
              </a:rPr>
              <a:t>Ipsos Global Trustworthiness Monitor </a:t>
            </a:r>
            <a:endParaRPr lang="en-GB" dirty="0"/>
          </a:p>
          <a:p>
            <a:r>
              <a:rPr lang="en-GB" dirty="0">
                <a:hlinkClick r:id="rId9"/>
              </a:rPr>
              <a:t>OECD: Public Communication Scan of the UK </a:t>
            </a:r>
            <a:endParaRPr lang="en-GB" dirty="0"/>
          </a:p>
          <a:p>
            <a:endParaRPr lang="en-GB" b="1" dirty="0"/>
          </a:p>
          <a:p>
            <a:r>
              <a:rPr lang="en-GB" b="1" dirty="0"/>
              <a:t>Insights </a:t>
            </a:r>
          </a:p>
          <a:p>
            <a:r>
              <a:rPr lang="en-GB" dirty="0">
                <a:hlinkClick r:id="rId10"/>
              </a:rPr>
              <a:t>ONS Census data</a:t>
            </a:r>
            <a:endParaRPr lang="en-GB" dirty="0"/>
          </a:p>
          <a:p>
            <a:r>
              <a:rPr lang="en-GB" dirty="0">
                <a:hlinkClick r:id="rId11"/>
              </a:rPr>
              <a:t>Acorn tableau tool</a:t>
            </a:r>
            <a:endParaRPr lang="en-GB" dirty="0"/>
          </a:p>
          <a:p>
            <a:r>
              <a:rPr lang="en-GB" dirty="0">
                <a:hlinkClick r:id="rId12"/>
              </a:rPr>
              <a:t>Acorn audience segmentation </a:t>
            </a:r>
            <a:endParaRPr lang="en-GB" dirty="0"/>
          </a:p>
          <a:p>
            <a:r>
              <a:rPr lang="en-GB" dirty="0">
                <a:hlinkClick r:id="rId13"/>
              </a:rPr>
              <a:t>Mosaic audience segmentation </a:t>
            </a:r>
            <a:endParaRPr lang="en-GB" dirty="0"/>
          </a:p>
          <a:p>
            <a:r>
              <a:rPr lang="en-GB" dirty="0">
                <a:hlinkClick r:id="rId14"/>
              </a:rPr>
              <a:t>Citizens Advice Running Community Focus Groups </a:t>
            </a:r>
            <a:endParaRPr lang="en-GB" dirty="0"/>
          </a:p>
          <a:p>
            <a:endParaRPr lang="en-GB" b="1" dirty="0"/>
          </a:p>
          <a:p>
            <a:r>
              <a:rPr lang="en-GB" b="1" dirty="0"/>
              <a:t>Behaviour change </a:t>
            </a:r>
          </a:p>
          <a:p>
            <a:r>
              <a:rPr lang="en-GB" dirty="0">
                <a:hlinkClick r:id="rId15"/>
              </a:rPr>
              <a:t>GCS behaviour change – COM-B</a:t>
            </a:r>
            <a:endParaRPr lang="en-GB" dirty="0"/>
          </a:p>
          <a:p>
            <a:r>
              <a:rPr lang="en-GB" dirty="0">
                <a:hlinkClick r:id="rId16"/>
              </a:rPr>
              <a:t>NSW Behavioural Insights Unit – sludge toolkit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611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urful border with different colours">
            <a:extLst>
              <a:ext uri="{FF2B5EF4-FFF2-40B4-BE49-F238E27FC236}">
                <a16:creationId xmlns:a16="http://schemas.microsoft.com/office/drawing/2014/main" id="{869C0F45-4530-EFD8-509E-1AFDD8DDE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E8DFF77B-5A78-A4E0-D3A4-DE0F575432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4636" y="667294"/>
            <a:ext cx="9829427" cy="39703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lang="en-US" sz="2800" b="1" dirty="0">
                <a:latin typeface="Century Gothic"/>
                <a:ea typeface="+mn-ea"/>
                <a:cs typeface="+mn-cs"/>
              </a:rPr>
            </a:br>
            <a:br>
              <a:rPr lang="en-US" sz="2800" b="1" dirty="0">
                <a:latin typeface="Century Gothic"/>
                <a:ea typeface="+mn-ea"/>
                <a:cs typeface="+mn-cs"/>
              </a:rPr>
            </a:br>
            <a:r>
              <a:rPr lang="en-US" sz="2800" b="1" dirty="0">
                <a:latin typeface="Century Gothic"/>
                <a:ea typeface="+mn-ea"/>
                <a:cs typeface="+mn-cs"/>
              </a:rPr>
              <a:t> Thank you </a:t>
            </a:r>
            <a:br>
              <a:rPr lang="en-US" sz="2800" b="1" dirty="0">
                <a:latin typeface="Century Gothic"/>
                <a:ea typeface="+mn-ea"/>
                <a:cs typeface="+mn-cs"/>
              </a:rPr>
            </a:br>
            <a:br>
              <a:rPr lang="en-US" sz="2800" b="1" dirty="0">
                <a:latin typeface="Century Gothic"/>
                <a:ea typeface="+mn-ea"/>
                <a:cs typeface="+mn-cs"/>
              </a:rPr>
            </a:br>
            <a:r>
              <a:rPr lang="en-US" sz="2800" b="1" dirty="0">
                <a:latin typeface="Century Gothic"/>
                <a:ea typeface="+mn-ea"/>
                <a:cs typeface="+mn-cs"/>
              </a:rPr>
              <a:t>Please get in touch with any questions </a:t>
            </a:r>
            <a:br>
              <a:rPr lang="en-US" sz="2800" b="1" dirty="0">
                <a:latin typeface="Century Gothic"/>
                <a:ea typeface="+mn-ea"/>
                <a:cs typeface="+mn-cs"/>
              </a:rPr>
            </a:br>
            <a:br>
              <a:rPr lang="en-US" sz="2800" b="1" dirty="0">
                <a:latin typeface="Century Gothic"/>
                <a:ea typeface="+mn-ea"/>
                <a:cs typeface="+mn-cs"/>
              </a:rPr>
            </a:br>
            <a:r>
              <a:rPr lang="en-US" sz="2800" b="1" dirty="0">
                <a:latin typeface="Century Gothic"/>
                <a:ea typeface="+mn-ea"/>
                <a:cs typeface="+mn-cs"/>
                <a:hlinkClick r:id="rId4"/>
              </a:rPr>
              <a:t>Andrea.newman@surreycc.gov.uk</a:t>
            </a:r>
            <a:br>
              <a:rPr lang="en-US" sz="2800" b="1" dirty="0">
                <a:latin typeface="Century Gothic"/>
                <a:ea typeface="+mn-ea"/>
                <a:cs typeface="+mn-cs"/>
              </a:rPr>
            </a:br>
            <a:r>
              <a:rPr lang="en-US" sz="2800" b="1" dirty="0">
                <a:latin typeface="Century Gothic"/>
                <a:ea typeface="+mn-ea"/>
                <a:cs typeface="+mn-cs"/>
                <a:hlinkClick r:id="rId5"/>
              </a:rPr>
              <a:t>Katherine.Shipton@surreycc.gov.uk</a:t>
            </a:r>
            <a:br>
              <a:rPr lang="en-US" sz="2800" b="1" dirty="0">
                <a:latin typeface="Century Gothic"/>
                <a:ea typeface="+mn-ea"/>
                <a:cs typeface="+mn-cs"/>
              </a:rPr>
            </a:br>
            <a:r>
              <a:rPr lang="en-US" sz="2800" b="1" dirty="0">
                <a:latin typeface="Century Gothic"/>
                <a:ea typeface="+mn-ea"/>
                <a:cs typeface="+mn-cs"/>
                <a:hlinkClick r:id="rId6"/>
              </a:rPr>
              <a:t>Judith.holden@surreycc.gov.uk</a:t>
            </a:r>
            <a:r>
              <a:rPr lang="en-US" sz="2800" b="1" dirty="0">
                <a:latin typeface="Century Gothic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1BA530-D911-1750-35F8-A445A4FAEA89}"/>
              </a:ext>
            </a:extLst>
          </p:cNvPr>
          <p:cNvSpPr txBox="1"/>
          <p:nvPr/>
        </p:nvSpPr>
        <p:spPr>
          <a:xfrm>
            <a:off x="141241" y="95120"/>
            <a:ext cx="105362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latin typeface="Century Gothic"/>
            </a:endParaRPr>
          </a:p>
          <a:p>
            <a:endParaRPr lang="en-GB" sz="2800" dirty="0">
              <a:latin typeface="Century Gothic"/>
            </a:endParaRPr>
          </a:p>
          <a:p>
            <a:endParaRPr lang="en-GB" sz="2800" dirty="0">
              <a:latin typeface="Century Gothic"/>
            </a:endParaRPr>
          </a:p>
          <a:p>
            <a:pPr marL="342900" indent="-342900">
              <a:buAutoNum type="arabicPeriod"/>
            </a:pPr>
            <a:endParaRPr lang="en-GB" sz="2800" dirty="0">
              <a:latin typeface="Century Gothic"/>
            </a:endParaRPr>
          </a:p>
          <a:p>
            <a:pPr marL="342900" indent="-342900">
              <a:buAutoNum type="arabicPeriod"/>
            </a:pPr>
            <a:endParaRPr lang="en-GB" sz="280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1735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45DF3-8713-65E2-BF9E-92A35090C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FC415D40-DA5A-1F3C-56F3-488C5A581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3DB7B7-79A4-45CD-044C-38E857C51A26}"/>
              </a:ext>
            </a:extLst>
          </p:cNvPr>
          <p:cNvSpPr txBox="1"/>
          <p:nvPr/>
        </p:nvSpPr>
        <p:spPr>
          <a:xfrm>
            <a:off x="276302" y="222108"/>
            <a:ext cx="9469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rPr>
              <a:t>How Do You Equip Communications Teams to </a:t>
            </a:r>
            <a:br>
              <a:rPr lang="en-US" sz="2800" b="1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en-US" sz="2800" b="1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rPr>
              <a:t>Build Public Trust?</a:t>
            </a:r>
            <a:endParaRPr lang="en-GB" sz="2800" b="1">
              <a:latin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662E9C-546C-6626-76A1-E849419EBE90}"/>
              </a:ext>
            </a:extLst>
          </p:cNvPr>
          <p:cNvSpPr txBox="1"/>
          <p:nvPr/>
        </p:nvSpPr>
        <p:spPr>
          <a:xfrm>
            <a:off x="279400" y="1121383"/>
            <a:ext cx="100692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sz="2800" dirty="0">
              <a:solidFill>
                <a:srgbClr val="000000"/>
              </a:solidFill>
              <a:latin typeface="Century Gothic" panose="020B0502020202020204" pitchFamily="34" charset="0"/>
              <a:cs typeface="+mn-cs"/>
            </a:endParaRP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A35381-5496-9D1B-09DA-5A41A9A044AE}"/>
              </a:ext>
            </a:extLst>
          </p:cNvPr>
          <p:cNvSpPr/>
          <p:nvPr/>
        </p:nvSpPr>
        <p:spPr>
          <a:xfrm>
            <a:off x="11733282" y="5660359"/>
            <a:ext cx="461816" cy="9467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E52E1A-1777-930C-658B-CA8DAC27E371}"/>
              </a:ext>
            </a:extLst>
          </p:cNvPr>
          <p:cNvSpPr txBox="1"/>
          <p:nvPr/>
        </p:nvSpPr>
        <p:spPr>
          <a:xfrm>
            <a:off x="276302" y="1326055"/>
            <a:ext cx="9822543" cy="55399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The issues we were facing at Surrey County Council:</a:t>
            </a:r>
          </a:p>
          <a:p>
            <a:endParaRPr lang="en-GB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2400">
                <a:solidFill>
                  <a:srgbClr val="000000"/>
                </a:solidFill>
                <a:latin typeface="Century Gothic"/>
              </a:rPr>
              <a:t>Lack of clarity on residents' views </a:t>
            </a:r>
          </a:p>
          <a:p>
            <a:endParaRPr lang="en-GB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Small local issues escalating</a:t>
            </a:r>
          </a:p>
          <a:p>
            <a:pPr marL="285750" indent="-285750">
              <a:buFontTx/>
              <a:buChar char="-"/>
            </a:pPr>
            <a:endParaRPr lang="en-GB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A few voices distorting our focus </a:t>
            </a:r>
          </a:p>
          <a:p>
            <a:endParaRPr lang="en-GB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Inconsistent engagement</a:t>
            </a:r>
          </a:p>
          <a:p>
            <a:endParaRPr lang="en-GB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Policy development not being based on the right insight  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570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45DF3-8713-65E2-BF9E-92A35090C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FC415D40-DA5A-1F3C-56F3-488C5A581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662E9C-546C-6626-76A1-E849419EBE90}"/>
              </a:ext>
            </a:extLst>
          </p:cNvPr>
          <p:cNvSpPr txBox="1"/>
          <p:nvPr/>
        </p:nvSpPr>
        <p:spPr>
          <a:xfrm>
            <a:off x="381000" y="1847880"/>
            <a:ext cx="8524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A8D1BC-74DF-4460-C769-2C40C203D45A}"/>
              </a:ext>
            </a:extLst>
          </p:cNvPr>
          <p:cNvGrpSpPr/>
          <p:nvPr/>
        </p:nvGrpSpPr>
        <p:grpSpPr>
          <a:xfrm>
            <a:off x="3153114" y="1015099"/>
            <a:ext cx="5427055" cy="5392144"/>
            <a:chOff x="217545" y="1015906"/>
            <a:chExt cx="5427055" cy="539214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06D5CA-5BA9-5BF6-D354-3840D32E245F}"/>
                </a:ext>
              </a:extLst>
            </p:cNvPr>
            <p:cNvSpPr txBox="1"/>
            <p:nvPr/>
          </p:nvSpPr>
          <p:spPr>
            <a:xfrm>
              <a:off x="1226425" y="1015906"/>
              <a:ext cx="3279173" cy="646331"/>
            </a:xfrm>
            <a:prstGeom prst="rect">
              <a:avLst/>
            </a:prstGeom>
            <a:solidFill>
              <a:srgbClr val="F2E9D0"/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defRPr/>
              </a:pPr>
              <a:r>
                <a:rPr kumimoji="0" lang="en-GB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Calibri" panose="020F0502020204030204" pitchFamily="34" charset="0"/>
                  <a:cs typeface="Arial"/>
                </a:rPr>
                <a:t>Creating a central function for insight and intelligence</a:t>
              </a:r>
              <a:r>
                <a:rPr lang="en-GB" b="1">
                  <a:solidFill>
                    <a:prstClr val="black"/>
                  </a:solidFill>
                  <a:latin typeface="Century Gothic"/>
                  <a:ea typeface="Calibri" panose="020F0502020204030204" pitchFamily="34" charset="0"/>
                  <a:cs typeface="Arial"/>
                </a:rPr>
                <a:t> </a:t>
              </a:r>
              <a:endParaRPr lang="en-GB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6C66726-971C-5BF6-FC82-386C7CEB8CEA}"/>
                </a:ext>
              </a:extLst>
            </p:cNvPr>
            <p:cNvSpPr/>
            <p:nvPr/>
          </p:nvSpPr>
          <p:spPr>
            <a:xfrm>
              <a:off x="217545" y="2534946"/>
              <a:ext cx="5321744" cy="3141457"/>
            </a:xfrm>
            <a:prstGeom prst="rect">
              <a:avLst/>
            </a:prstGeom>
            <a:solidFill>
              <a:srgbClr val="F4F6D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40B3E50-B4DF-EBA2-937D-74869DB2B9A7}"/>
                </a:ext>
              </a:extLst>
            </p:cNvPr>
            <p:cNvSpPr txBox="1"/>
            <p:nvPr/>
          </p:nvSpPr>
          <p:spPr>
            <a:xfrm>
              <a:off x="1189102" y="2724508"/>
              <a:ext cx="1634379" cy="7386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Unified approach framework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85F043-7E81-9320-A854-5B57D0A56A53}"/>
                </a:ext>
              </a:extLst>
            </p:cNvPr>
            <p:cNvSpPr txBox="1"/>
            <p:nvPr/>
          </p:nvSpPr>
          <p:spPr>
            <a:xfrm>
              <a:off x="1167966" y="3719917"/>
              <a:ext cx="1701004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Holistic view of engagement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9D46873-72B1-A417-6A02-FDB21BA1E4B9}"/>
                </a:ext>
              </a:extLst>
            </p:cNvPr>
            <p:cNvSpPr txBox="1"/>
            <p:nvPr/>
          </p:nvSpPr>
          <p:spPr>
            <a:xfrm>
              <a:off x="3704309" y="3719182"/>
              <a:ext cx="1725524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Advice and support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1BE5621-0A76-D060-CA0A-062646C5DC1A}"/>
                </a:ext>
              </a:extLst>
            </p:cNvPr>
            <p:cNvSpPr txBox="1"/>
            <p:nvPr/>
          </p:nvSpPr>
          <p:spPr>
            <a:xfrm>
              <a:off x="3713105" y="2760004"/>
              <a:ext cx="1483371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Knowledge sharing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25D3A3-AD7A-EF6A-6259-C043C2F9CE3A}"/>
                </a:ext>
              </a:extLst>
            </p:cNvPr>
            <p:cNvSpPr txBox="1"/>
            <p:nvPr/>
          </p:nvSpPr>
          <p:spPr>
            <a:xfrm>
              <a:off x="1167966" y="4476739"/>
              <a:ext cx="1867591" cy="95410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>
                  <a:solidFill>
                    <a:prstClr val="black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Insight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reports pulling on polling, socials and media analysis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6C4B5E5-B838-A10D-8DF7-36D5556F1ACA}"/>
                </a:ext>
              </a:extLst>
            </p:cNvPr>
            <p:cNvSpPr txBox="1"/>
            <p:nvPr/>
          </p:nvSpPr>
          <p:spPr>
            <a:xfrm>
              <a:off x="3704309" y="4627513"/>
              <a:ext cx="1940291" cy="7386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>
                  <a:solidFill>
                    <a:prstClr val="black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Resident sentiment and satisfaction tracking</a:t>
              </a:r>
              <a:endPara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766D3EB-7733-AA8C-421F-2D624D441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8331" y="2643766"/>
              <a:ext cx="718466" cy="720000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660133B-20E3-1BF9-59AB-D050DB5BF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08331" y="3547978"/>
              <a:ext cx="591332" cy="836272"/>
              <a:chOff x="6562243" y="2033871"/>
              <a:chExt cx="1408337" cy="165580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0284B27-481D-1103-5708-21E2DD6BF149}"/>
                  </a:ext>
                </a:extLst>
              </p:cNvPr>
              <p:cNvSpPr/>
              <p:nvPr/>
            </p:nvSpPr>
            <p:spPr>
              <a:xfrm>
                <a:off x="6801280" y="2526368"/>
                <a:ext cx="1169300" cy="902632"/>
              </a:xfrm>
              <a:prstGeom prst="rect">
                <a:avLst/>
              </a:prstGeom>
              <a:solidFill>
                <a:srgbClr val="D5DE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1" name="Graphic 30" descr="Monthly calendar with solid fill">
                <a:extLst>
                  <a:ext uri="{FF2B5EF4-FFF2-40B4-BE49-F238E27FC236}">
                    <a16:creationId xmlns:a16="http://schemas.microsoft.com/office/drawing/2014/main" id="{263220BB-2B14-1812-1B67-FC4EB2D1E1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r="14945"/>
              <a:stretch/>
            </p:blipFill>
            <p:spPr>
              <a:xfrm>
                <a:off x="6562243" y="2033871"/>
                <a:ext cx="1408337" cy="1655800"/>
              </a:xfrm>
              <a:prstGeom prst="rect">
                <a:avLst/>
              </a:prstGeom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EE826DF-A803-96DC-F6D1-95D0F80823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17209" y="4494982"/>
              <a:ext cx="655769" cy="768493"/>
              <a:chOff x="3983793" y="3764258"/>
              <a:chExt cx="1401275" cy="1401275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A6D647D-E574-2DDB-4E8A-CCA67A63274B}"/>
                  </a:ext>
                </a:extLst>
              </p:cNvPr>
              <p:cNvSpPr/>
              <p:nvPr/>
            </p:nvSpPr>
            <p:spPr>
              <a:xfrm>
                <a:off x="4239931" y="3893396"/>
                <a:ext cx="889000" cy="1143000"/>
              </a:xfrm>
              <a:custGeom>
                <a:avLst/>
                <a:gdLst>
                  <a:gd name="connsiteX0" fmla="*/ 0 w 889000"/>
                  <a:gd name="connsiteY0" fmla="*/ 25400 h 1143000"/>
                  <a:gd name="connsiteX1" fmla="*/ 50800 w 889000"/>
                  <a:gd name="connsiteY1" fmla="*/ 1092200 h 1143000"/>
                  <a:gd name="connsiteX2" fmla="*/ 850900 w 889000"/>
                  <a:gd name="connsiteY2" fmla="*/ 1143000 h 1143000"/>
                  <a:gd name="connsiteX3" fmla="*/ 889000 w 889000"/>
                  <a:gd name="connsiteY3" fmla="*/ 304800 h 1143000"/>
                  <a:gd name="connsiteX4" fmla="*/ 482600 w 889000"/>
                  <a:gd name="connsiteY4" fmla="*/ 0 h 1143000"/>
                  <a:gd name="connsiteX5" fmla="*/ 88900 w 889000"/>
                  <a:gd name="connsiteY5" fmla="*/ 25400 h 1143000"/>
                  <a:gd name="connsiteX6" fmla="*/ 88900 w 889000"/>
                  <a:gd name="connsiteY6" fmla="*/ 25400 h 11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9000" h="1143000">
                    <a:moveTo>
                      <a:pt x="0" y="25400"/>
                    </a:moveTo>
                    <a:lnTo>
                      <a:pt x="50800" y="1092200"/>
                    </a:lnTo>
                    <a:lnTo>
                      <a:pt x="850900" y="1143000"/>
                    </a:lnTo>
                    <a:lnTo>
                      <a:pt x="889000" y="304800"/>
                    </a:lnTo>
                    <a:lnTo>
                      <a:pt x="482600" y="0"/>
                    </a:lnTo>
                    <a:lnTo>
                      <a:pt x="88900" y="25400"/>
                    </a:lnTo>
                    <a:lnTo>
                      <a:pt x="88900" y="25400"/>
                    </a:lnTo>
                  </a:path>
                </a:pathLst>
              </a:custGeom>
              <a:solidFill>
                <a:srgbClr val="D5DE7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4" name="Graphic 33" descr="Document with solid fill">
                <a:extLst>
                  <a:ext uri="{FF2B5EF4-FFF2-40B4-BE49-F238E27FC236}">
                    <a16:creationId xmlns:a16="http://schemas.microsoft.com/office/drawing/2014/main" id="{A5195BA5-01B1-2E25-C1A8-DCACB15B06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983793" y="3764258"/>
                <a:ext cx="1401275" cy="1401275"/>
              </a:xfrm>
              <a:prstGeom prst="rect">
                <a:avLst/>
              </a:prstGeom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B176332-0FA6-30CE-ADB8-7B3845FD9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904628" y="3583832"/>
              <a:ext cx="706511" cy="800149"/>
              <a:chOff x="8865566" y="3864834"/>
              <a:chExt cx="1409046" cy="1409046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62A8789-CDF2-A99D-EB25-BB4CBDBD5398}"/>
                  </a:ext>
                </a:extLst>
              </p:cNvPr>
              <p:cNvSpPr/>
              <p:nvPr/>
            </p:nvSpPr>
            <p:spPr>
              <a:xfrm>
                <a:off x="9126687" y="4052822"/>
                <a:ext cx="850900" cy="1089011"/>
              </a:xfrm>
              <a:prstGeom prst="rect">
                <a:avLst/>
              </a:prstGeom>
              <a:solidFill>
                <a:srgbClr val="D5DE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7" name="Graphic 36" descr="Checklist with solid fill">
                <a:extLst>
                  <a:ext uri="{FF2B5EF4-FFF2-40B4-BE49-F238E27FC236}">
                    <a16:creationId xmlns:a16="http://schemas.microsoft.com/office/drawing/2014/main" id="{53BBD994-7ADD-1D2A-5797-EFF2478B44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8865566" y="3864834"/>
                <a:ext cx="1409046" cy="1409046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BECF4C4-6D74-88B2-E87E-30484CC3F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796044" y="4509967"/>
              <a:ext cx="923678" cy="826750"/>
              <a:chOff x="9902478" y="1276846"/>
              <a:chExt cx="1768963" cy="1384985"/>
            </a:xfrm>
          </p:grpSpPr>
          <p:pic>
            <p:nvPicPr>
              <p:cNvPr id="39" name="Graphic 38" descr="Speech with solid fill">
                <a:extLst>
                  <a:ext uri="{FF2B5EF4-FFF2-40B4-BE49-F238E27FC236}">
                    <a16:creationId xmlns:a16="http://schemas.microsoft.com/office/drawing/2014/main" id="{6BD8BB4D-5F41-3853-ABFD-020DECABCC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470266" y="1532208"/>
                <a:ext cx="1201175" cy="1129623"/>
              </a:xfrm>
              <a:prstGeom prst="rect">
                <a:avLst/>
              </a:prstGeom>
            </p:spPr>
          </p:pic>
          <p:pic>
            <p:nvPicPr>
              <p:cNvPr id="40" name="Graphic 39" descr="Speech with solid fill">
                <a:extLst>
                  <a:ext uri="{FF2B5EF4-FFF2-40B4-BE49-F238E27FC236}">
                    <a16:creationId xmlns:a16="http://schemas.microsoft.com/office/drawing/2014/main" id="{5FE1D854-A10B-5DD1-E511-D2AD9C5B4D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 flipH="1">
                <a:off x="9902478" y="1276846"/>
                <a:ext cx="1201175" cy="1129623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4C27540-5B78-73B9-403B-E212D5B241A2}"/>
                </a:ext>
              </a:extLst>
            </p:cNvPr>
            <p:cNvGrpSpPr/>
            <p:nvPr/>
          </p:nvGrpSpPr>
          <p:grpSpPr>
            <a:xfrm>
              <a:off x="2823481" y="2534946"/>
              <a:ext cx="955744" cy="909676"/>
              <a:chOff x="6109028" y="3643998"/>
              <a:chExt cx="1498600" cy="149860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9F4323E5-60E8-2520-C72D-543621ECE6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6848920" y="3917183"/>
                <a:ext cx="302172" cy="322722"/>
              </a:xfrm>
              <a:prstGeom prst="ellipse">
                <a:avLst/>
              </a:prstGeom>
              <a:solidFill>
                <a:srgbClr val="D5DE7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06DBA28-996F-D46E-3775-74B2631E83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6501769" y="4485858"/>
                <a:ext cx="302172" cy="322722"/>
              </a:xfrm>
              <a:prstGeom prst="ellipse">
                <a:avLst/>
              </a:prstGeom>
              <a:solidFill>
                <a:srgbClr val="D5DE7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4" name="Graphic 43">
                <a:extLst>
                  <a:ext uri="{FF2B5EF4-FFF2-40B4-BE49-F238E27FC236}">
                    <a16:creationId xmlns:a16="http://schemas.microsoft.com/office/drawing/2014/main" id="{D169187B-2FFE-32BA-78E6-11DD7DA21E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6109028" y="3643998"/>
                <a:ext cx="1498600" cy="1498600"/>
              </a:xfrm>
              <a:prstGeom prst="rect">
                <a:avLst/>
              </a:prstGeom>
            </p:spPr>
          </p:pic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5A2F03E-7D96-A72F-45FE-8FE541DBB976}"/>
                </a:ext>
              </a:extLst>
            </p:cNvPr>
            <p:cNvSpPr/>
            <p:nvPr/>
          </p:nvSpPr>
          <p:spPr>
            <a:xfrm>
              <a:off x="217545" y="1812876"/>
              <a:ext cx="1729670" cy="612296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>
                  <a:latin typeface="Century Gothic" panose="020B0502020202020204" pitchFamily="34" charset="0"/>
                  <a:cs typeface="Arial" panose="020B0604020202020204" pitchFamily="34" charset="0"/>
                </a:rPr>
                <a:t>Behaviour Change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42B6466-6096-7D89-4DA7-A02FE5EA7DCF}"/>
                </a:ext>
              </a:extLst>
            </p:cNvPr>
            <p:cNvSpPr/>
            <p:nvPr/>
          </p:nvSpPr>
          <p:spPr>
            <a:xfrm>
              <a:off x="3809619" y="1810415"/>
              <a:ext cx="1729670" cy="612296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>
                  <a:latin typeface="Century Gothic" panose="020B0502020202020204" pitchFamily="34" charset="0"/>
                  <a:cs typeface="Arial" panose="020B0604020202020204" pitchFamily="34" charset="0"/>
                </a:rPr>
                <a:t>Consultations and Engagement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4E3D8C1-3BEA-3ABC-58D1-21FB233B37EB}"/>
                </a:ext>
              </a:extLst>
            </p:cNvPr>
            <p:cNvSpPr/>
            <p:nvPr/>
          </p:nvSpPr>
          <p:spPr>
            <a:xfrm>
              <a:off x="2015004" y="1806888"/>
              <a:ext cx="1729670" cy="612296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>
                  <a:latin typeface="Century Gothic" panose="020B0502020202020204" pitchFamily="34" charset="0"/>
                  <a:cs typeface="Arial" panose="020B0604020202020204" pitchFamily="34" charset="0"/>
                </a:rPr>
                <a:t>Research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C381A25-2B81-2ADD-96F5-1D565D1A965F}"/>
                </a:ext>
              </a:extLst>
            </p:cNvPr>
            <p:cNvSpPr/>
            <p:nvPr/>
          </p:nvSpPr>
          <p:spPr>
            <a:xfrm>
              <a:off x="230383" y="5795754"/>
              <a:ext cx="1729670" cy="612296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>
                  <a:latin typeface="Century Gothic" panose="020B0502020202020204" pitchFamily="34" charset="0"/>
                  <a:cs typeface="Arial" panose="020B0604020202020204" pitchFamily="34" charset="0"/>
                </a:rPr>
                <a:t>Insight-led decision making 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33EDB47-292F-AD94-4492-76016010A2CE}"/>
                </a:ext>
              </a:extLst>
            </p:cNvPr>
            <p:cNvSpPr/>
            <p:nvPr/>
          </p:nvSpPr>
          <p:spPr>
            <a:xfrm>
              <a:off x="3822457" y="5793293"/>
              <a:ext cx="1729670" cy="612296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>
                  <a:latin typeface="Century Gothic" panose="020B0502020202020204" pitchFamily="34" charset="0"/>
                  <a:cs typeface="Arial" panose="020B0604020202020204" pitchFamily="34" charset="0"/>
                </a:rPr>
                <a:t>A more coherent resident experience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A30DCD1-BFA6-3665-4237-C26220BF08FD}"/>
                </a:ext>
              </a:extLst>
            </p:cNvPr>
            <p:cNvSpPr/>
            <p:nvPr/>
          </p:nvSpPr>
          <p:spPr>
            <a:xfrm>
              <a:off x="2027842" y="5789766"/>
              <a:ext cx="1729670" cy="612296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>
                  <a:latin typeface="Century Gothic" panose="020B0502020202020204" pitchFamily="34" charset="0"/>
                  <a:cs typeface="Arial" panose="020B0604020202020204" pitchFamily="34" charset="0"/>
                </a:rPr>
                <a:t>Allow evaluation of outcomes, gaps and opportunities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9A35381-5496-9D1B-09DA-5A41A9A044AE}"/>
              </a:ext>
            </a:extLst>
          </p:cNvPr>
          <p:cNvSpPr/>
          <p:nvPr/>
        </p:nvSpPr>
        <p:spPr>
          <a:xfrm>
            <a:off x="11733282" y="5660359"/>
            <a:ext cx="461816" cy="9467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3E9B40-14C0-4789-443F-0380F56B3EA3}"/>
              </a:ext>
            </a:extLst>
          </p:cNvPr>
          <p:cNvSpPr txBox="1"/>
          <p:nvPr/>
        </p:nvSpPr>
        <p:spPr>
          <a:xfrm>
            <a:off x="276302" y="222108"/>
            <a:ext cx="946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rPr>
              <a:t>Resident Intelligence Unit</a:t>
            </a:r>
            <a:endParaRPr lang="en-GB" sz="2800" b="1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37461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45DF3-8713-65E2-BF9E-92A35090C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FC415D40-DA5A-1F3C-56F3-488C5A581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662E9C-546C-6626-76A1-E849419EBE90}"/>
              </a:ext>
            </a:extLst>
          </p:cNvPr>
          <p:cNvSpPr txBox="1"/>
          <p:nvPr/>
        </p:nvSpPr>
        <p:spPr>
          <a:xfrm>
            <a:off x="279400" y="1121383"/>
            <a:ext cx="1006928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  <a:cs typeface="+mn-cs"/>
              </a:rPr>
              <a:t>We will cover: </a:t>
            </a: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  <a:latin typeface="Century Gothic" panose="020B0502020202020204" pitchFamily="34" charset="0"/>
              <a:cs typeface="+mn-cs"/>
            </a:endParaRPr>
          </a:p>
          <a:p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  <a:cs typeface="+mn-cs"/>
              </a:rPr>
              <a:t>What is trust?</a:t>
            </a: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  <a:latin typeface="Century Gothic" panose="020B0502020202020204" pitchFamily="34" charset="0"/>
              <a:cs typeface="+mn-cs"/>
            </a:endParaRPr>
          </a:p>
          <a:p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  <a:cs typeface="+mn-cs"/>
              </a:rPr>
              <a:t>Is there a trust crisis?</a:t>
            </a: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  <a:latin typeface="Century Gothic" panose="020B0502020202020204" pitchFamily="34" charset="0"/>
              <a:cs typeface="+mn-cs"/>
            </a:endParaRPr>
          </a:p>
          <a:p>
            <a:r>
              <a:rPr lang="en-GB" sz="2400">
                <a:solidFill>
                  <a:srgbClr val="000000"/>
                </a:solidFill>
                <a:latin typeface="Century Gothic" panose="020B0502020202020204" pitchFamily="34" charset="0"/>
                <a:cs typeface="+mn-cs"/>
              </a:rPr>
              <a:t>Why is trust so important and what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  <a:cs typeface="+mn-cs"/>
              </a:rPr>
              <a:t> drives trust?</a:t>
            </a: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  <a:latin typeface="Century Gothic" panose="020B0502020202020204" pitchFamily="34" charset="0"/>
              <a:cs typeface="+mn-cs"/>
            </a:endParaRPr>
          </a:p>
          <a:p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  <a:cs typeface="+mn-cs"/>
              </a:rPr>
              <a:t>COM-B and building relationships</a:t>
            </a: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  <a:latin typeface="Century Gothic" panose="020B0502020202020204" pitchFamily="34" charset="0"/>
              <a:cs typeface="+mn-cs"/>
            </a:endParaRPr>
          </a:p>
          <a:p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  <a:cs typeface="+mn-cs"/>
              </a:rPr>
              <a:t>Five takeaways of equipping your team to build public trust. </a:t>
            </a:r>
          </a:p>
          <a:p>
            <a:endParaRPr lang="en-GB" sz="2800" dirty="0">
              <a:solidFill>
                <a:srgbClr val="000000"/>
              </a:solidFill>
              <a:latin typeface="Century Gothic" panose="020B0502020202020204" pitchFamily="34" charset="0"/>
              <a:cs typeface="+mn-cs"/>
            </a:endParaRP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A35381-5496-9D1B-09DA-5A41A9A044AE}"/>
              </a:ext>
            </a:extLst>
          </p:cNvPr>
          <p:cNvSpPr/>
          <p:nvPr/>
        </p:nvSpPr>
        <p:spPr>
          <a:xfrm>
            <a:off x="11733282" y="5660359"/>
            <a:ext cx="461816" cy="9467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E816C-7CFA-0A46-C51A-A42BE2CBC76E}"/>
              </a:ext>
            </a:extLst>
          </p:cNvPr>
          <p:cNvSpPr txBox="1"/>
          <p:nvPr/>
        </p:nvSpPr>
        <p:spPr>
          <a:xfrm>
            <a:off x="276302" y="222108"/>
            <a:ext cx="9469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Century Gothic" panose="020B0502020202020204" pitchFamily="34" charset="0"/>
              </a:rPr>
              <a:t>How Do You Equip Communications Teams to </a:t>
            </a:r>
            <a:br>
              <a:rPr lang="en-US" sz="2800" b="1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sz="2800" b="1">
                <a:solidFill>
                  <a:srgbClr val="000000"/>
                </a:solidFill>
                <a:latin typeface="Century Gothic" panose="020B0502020202020204" pitchFamily="34" charset="0"/>
              </a:rPr>
              <a:t>Build Public Trust?</a:t>
            </a:r>
            <a:endParaRPr lang="en-GB" sz="2800" b="1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49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urful border with different colours">
            <a:extLst>
              <a:ext uri="{FF2B5EF4-FFF2-40B4-BE49-F238E27FC236}">
                <a16:creationId xmlns:a16="http://schemas.microsoft.com/office/drawing/2014/main" id="{869C0F45-4530-EFD8-509E-1AFDD8DDE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026975-EFFF-1F17-0966-0F1BFC7C9090}"/>
              </a:ext>
            </a:extLst>
          </p:cNvPr>
          <p:cNvSpPr txBox="1"/>
          <p:nvPr/>
        </p:nvSpPr>
        <p:spPr>
          <a:xfrm>
            <a:off x="4716093" y="3935907"/>
            <a:ext cx="3825206" cy="523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5A375C-ECC0-6358-A8A7-C2E54209E54D}"/>
              </a:ext>
            </a:extLst>
          </p:cNvPr>
          <p:cNvSpPr txBox="1"/>
          <p:nvPr/>
        </p:nvSpPr>
        <p:spPr>
          <a:xfrm>
            <a:off x="243486" y="144517"/>
            <a:ext cx="49526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latin typeface="Century Gothic"/>
              </a:defRPr>
            </a:lvl1pPr>
          </a:lstStyle>
          <a:p>
            <a:endParaRPr lang="en-GB" dirty="0"/>
          </a:p>
          <a:p>
            <a:r>
              <a:rPr lang="en-GB" dirty="0"/>
              <a:t>  </a:t>
            </a:r>
            <a:endParaRPr lang="en-GB" sz="2400"/>
          </a:p>
          <a:p>
            <a:r>
              <a:rPr lang="en-GB" sz="2400" b="1" dirty="0"/>
              <a:t>A</a:t>
            </a:r>
            <a:r>
              <a:rPr lang="en-GB" sz="2400" dirty="0"/>
              <a:t> trusts </a:t>
            </a:r>
            <a:r>
              <a:rPr lang="en-GB" sz="2400" b="1" dirty="0"/>
              <a:t>B</a:t>
            </a:r>
            <a:r>
              <a:rPr lang="en-GB" sz="2400" dirty="0"/>
              <a:t> to deliver </a:t>
            </a:r>
            <a:r>
              <a:rPr lang="en-GB" sz="2400" b="1" dirty="0"/>
              <a:t>X  (without oversight)*</a:t>
            </a:r>
          </a:p>
          <a:p>
            <a:endParaRPr lang="en-GB" sz="2400" dirty="0"/>
          </a:p>
          <a:p>
            <a:r>
              <a:rPr lang="en-GB" sz="2400" dirty="0"/>
              <a:t>Residents trust us (local government) to deliver services for their local area.  </a:t>
            </a:r>
          </a:p>
          <a:p>
            <a:endParaRPr lang="en-GB" sz="2400" dirty="0"/>
          </a:p>
          <a:p>
            <a:r>
              <a:rPr lang="en-GB" sz="2400" dirty="0"/>
              <a:t>However, the focus should never be about trust in individuals but instead </a:t>
            </a:r>
            <a:r>
              <a:rPr lang="en-GB" sz="2400" b="1" dirty="0"/>
              <a:t>building organisational trustworthiness.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5D4E50-17AE-4CF8-1C86-BBF9A827A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32228"/>
            <a:ext cx="3848263" cy="558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11A84F-C09B-C73D-FD6D-07B21C1813A5}"/>
              </a:ext>
            </a:extLst>
          </p:cNvPr>
          <p:cNvSpPr txBox="1"/>
          <p:nvPr/>
        </p:nvSpPr>
        <p:spPr>
          <a:xfrm>
            <a:off x="8541299" y="5068942"/>
            <a:ext cx="2631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Source: Ipsos polling</a:t>
            </a:r>
            <a:r>
              <a:rPr lang="en-GB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 for the LGIU in 2023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467CB4-21BE-3CD1-4755-F53099EE4687}"/>
              </a:ext>
            </a:extLst>
          </p:cNvPr>
          <p:cNvSpPr txBox="1"/>
          <p:nvPr/>
        </p:nvSpPr>
        <p:spPr>
          <a:xfrm>
            <a:off x="320466" y="5359152"/>
            <a:ext cx="384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</a:t>
            </a:r>
            <a:r>
              <a:rPr lang="en-GB"/>
              <a:t>Source: </a:t>
            </a:r>
            <a:r>
              <a:rPr lang="en-GB" dirty="0">
                <a:hlinkClick r:id="rId6"/>
              </a:rPr>
              <a:t>LGIU, Bunting and Stride  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F08F02-C28D-DA79-ED11-BC60114ADD30}"/>
              </a:ext>
            </a:extLst>
          </p:cNvPr>
          <p:cNvSpPr txBox="1"/>
          <p:nvPr/>
        </p:nvSpPr>
        <p:spPr>
          <a:xfrm>
            <a:off x="276302" y="222108"/>
            <a:ext cx="946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Century Gothic" panose="020B0502020202020204" pitchFamily="34" charset="0"/>
              </a:rPr>
              <a:t>What is trust?</a:t>
            </a:r>
            <a:endParaRPr lang="en-GB" sz="2800" b="1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007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urful border with different colours">
            <a:extLst>
              <a:ext uri="{FF2B5EF4-FFF2-40B4-BE49-F238E27FC236}">
                <a16:creationId xmlns:a16="http://schemas.microsoft.com/office/drawing/2014/main" id="{869C0F45-4530-EFD8-509E-1AFDD8DDE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25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54D42-43B2-1438-42E6-2ACB5FD07AD1}"/>
              </a:ext>
            </a:extLst>
          </p:cNvPr>
          <p:cNvSpPr txBox="1">
            <a:spLocks/>
          </p:cNvSpPr>
          <p:nvPr/>
        </p:nvSpPr>
        <p:spPr>
          <a:xfrm>
            <a:off x="485774" y="1304015"/>
            <a:ext cx="3061301" cy="1562080"/>
          </a:xfrm>
          <a:prstGeom prst="rect">
            <a:avLst/>
          </a:prstGeom>
          <a:solidFill>
            <a:srgbClr val="F1EACF">
              <a:alpha val="60000"/>
            </a:srgbClr>
          </a:solidFill>
          <a:ln w="19050">
            <a:solidFill>
              <a:srgbClr val="00634A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57 %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5AB632-6AC1-B2C9-240E-832A80B6EABD}"/>
              </a:ext>
            </a:extLst>
          </p:cNvPr>
          <p:cNvSpPr txBox="1">
            <a:spLocks/>
          </p:cNvSpPr>
          <p:nvPr/>
        </p:nvSpPr>
        <p:spPr>
          <a:xfrm>
            <a:off x="485774" y="3641536"/>
            <a:ext cx="3061301" cy="1569660"/>
          </a:xfrm>
          <a:prstGeom prst="rect">
            <a:avLst/>
          </a:prstGeom>
          <a:solidFill>
            <a:srgbClr val="F1EACF">
              <a:alpha val="60000"/>
            </a:srgbClr>
          </a:solidFill>
          <a:ln w="19050">
            <a:solidFill>
              <a:srgbClr val="00634A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46 %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026975-EFFF-1F17-0966-0F1BFC7C9090}"/>
              </a:ext>
            </a:extLst>
          </p:cNvPr>
          <p:cNvSpPr txBox="1"/>
          <p:nvPr/>
        </p:nvSpPr>
        <p:spPr>
          <a:xfrm>
            <a:off x="4716093" y="3935907"/>
            <a:ext cx="3825206" cy="523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7DD91A-EDE6-5DE1-FCED-87FE1C9AA4C3}"/>
              </a:ext>
            </a:extLst>
          </p:cNvPr>
          <p:cNvSpPr txBox="1"/>
          <p:nvPr/>
        </p:nvSpPr>
        <p:spPr>
          <a:xfrm>
            <a:off x="3830731" y="2040458"/>
            <a:ext cx="4291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entury Gothic"/>
              </a:rPr>
              <a:t>No or little trust in government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9F951D-640F-B378-6CED-0BCFE173D330}"/>
              </a:ext>
            </a:extLst>
          </p:cNvPr>
          <p:cNvSpPr txBox="1"/>
          <p:nvPr/>
        </p:nvSpPr>
        <p:spPr>
          <a:xfrm>
            <a:off x="3830731" y="4197898"/>
            <a:ext cx="5184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entury Gothic"/>
              </a:rPr>
              <a:t>No or little trust in local government</a:t>
            </a:r>
          </a:p>
          <a:p>
            <a:endParaRPr lang="en-GB" sz="2000" dirty="0">
              <a:latin typeface="Century Gothic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F1BECB-75B7-7C94-B1C2-70F477952B54}"/>
              </a:ext>
            </a:extLst>
          </p:cNvPr>
          <p:cNvSpPr txBox="1"/>
          <p:nvPr/>
        </p:nvSpPr>
        <p:spPr>
          <a:xfrm>
            <a:off x="8122146" y="5211196"/>
            <a:ext cx="2822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Source: </a:t>
            </a:r>
            <a:r>
              <a:rPr lang="en-GB" dirty="0"/>
              <a:t>ONS 2023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CFE1E0-E0E2-32B1-A8C3-A91D84D4C6C3}"/>
              </a:ext>
            </a:extLst>
          </p:cNvPr>
          <p:cNvSpPr txBox="1"/>
          <p:nvPr/>
        </p:nvSpPr>
        <p:spPr>
          <a:xfrm>
            <a:off x="276302" y="222108"/>
            <a:ext cx="946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Century Gothic" panose="020B0502020202020204" pitchFamily="34" charset="0"/>
              </a:rPr>
              <a:t>What is research telling us about levels of public trust?</a:t>
            </a:r>
            <a:endParaRPr lang="en-GB" sz="2800" b="1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379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urful border with different colours">
            <a:extLst>
              <a:ext uri="{FF2B5EF4-FFF2-40B4-BE49-F238E27FC236}">
                <a16:creationId xmlns:a16="http://schemas.microsoft.com/office/drawing/2014/main" id="{869C0F45-4530-EFD8-509E-1AFDD8DDE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E8DFF77B-5A78-A4E0-D3A4-DE0F575432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0466" y="422010"/>
            <a:ext cx="9829427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Century Gothic"/>
                <a:ea typeface="+mn-ea"/>
                <a:cs typeface="+mn-cs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026975-EFFF-1F17-0966-0F1BFC7C9090}"/>
              </a:ext>
            </a:extLst>
          </p:cNvPr>
          <p:cNvSpPr txBox="1"/>
          <p:nvPr/>
        </p:nvSpPr>
        <p:spPr>
          <a:xfrm>
            <a:off x="4716093" y="3935907"/>
            <a:ext cx="3825206" cy="523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8232E8-18F3-2682-17D1-E88C02D78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48" y="737272"/>
            <a:ext cx="8557400" cy="5112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219FA6-6D92-68B5-90B2-0D80AF2939FE}"/>
              </a:ext>
            </a:extLst>
          </p:cNvPr>
          <p:cNvSpPr txBox="1"/>
          <p:nvPr/>
        </p:nvSpPr>
        <p:spPr>
          <a:xfrm>
            <a:off x="8763748" y="4769398"/>
            <a:ext cx="2859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LGA Resident Satisfaction Survey, Round </a:t>
            </a:r>
            <a:r>
              <a:rPr lang="en-GB"/>
              <a:t>37</a:t>
            </a:r>
            <a:r>
              <a:rPr lang="en-GB" dirty="0"/>
              <a:t>, </a:t>
            </a:r>
            <a:r>
              <a:rPr lang="en-GB"/>
              <a:t>February</a:t>
            </a:r>
            <a:r>
              <a:rPr lang="en-GB" dirty="0"/>
              <a:t>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C0E69B-A084-16AB-5C62-3CBCDA2898AD}"/>
              </a:ext>
            </a:extLst>
          </p:cNvPr>
          <p:cNvSpPr txBox="1"/>
          <p:nvPr/>
        </p:nvSpPr>
        <p:spPr>
          <a:xfrm>
            <a:off x="276302" y="222108"/>
            <a:ext cx="946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Century Gothic" panose="020B0502020202020204" pitchFamily="34" charset="0"/>
              </a:rPr>
              <a:t>But, are we in a trust crisis?</a:t>
            </a:r>
            <a:endParaRPr lang="en-GB" sz="2800" b="1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8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urful border with different colours">
            <a:extLst>
              <a:ext uri="{FF2B5EF4-FFF2-40B4-BE49-F238E27FC236}">
                <a16:creationId xmlns:a16="http://schemas.microsoft.com/office/drawing/2014/main" id="{869C0F45-4530-EFD8-509E-1AFDD8DDE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23"/>
            <a:ext cx="12192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8A4AD1-577F-2169-8DF3-56460A5E4AE7}"/>
              </a:ext>
            </a:extLst>
          </p:cNvPr>
          <p:cNvSpPr txBox="1">
            <a:spLocks/>
          </p:cNvSpPr>
          <p:nvPr/>
        </p:nvSpPr>
        <p:spPr>
          <a:xfrm>
            <a:off x="541735" y="1141636"/>
            <a:ext cx="3356814" cy="1514029"/>
          </a:xfrm>
          <a:prstGeom prst="rect">
            <a:avLst/>
          </a:prstGeom>
          <a:solidFill>
            <a:srgbClr val="F1EACF">
              <a:alpha val="60000"/>
            </a:srgbClr>
          </a:solidFill>
          <a:ln w="19050">
            <a:solidFill>
              <a:srgbClr val="00634A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8BA507-CEC8-48D9-09D6-20FB6C1B3D84}"/>
              </a:ext>
            </a:extLst>
          </p:cNvPr>
          <p:cNvSpPr txBox="1"/>
          <p:nvPr/>
        </p:nvSpPr>
        <p:spPr>
          <a:xfrm>
            <a:off x="541735" y="1348755"/>
            <a:ext cx="38862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GB" sz="2000" b="1" dirty="0">
                <a:latin typeface="Century Gothic"/>
              </a:rPr>
              <a:t>Deloitte measure: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/>
              </a:rPr>
              <a:t>Competence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/>
              </a:rPr>
              <a:t>Intent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DA0148-F2BB-BDD4-A787-A62D91D7105C}"/>
              </a:ext>
            </a:extLst>
          </p:cNvPr>
          <p:cNvSpPr txBox="1">
            <a:spLocks/>
          </p:cNvSpPr>
          <p:nvPr/>
        </p:nvSpPr>
        <p:spPr>
          <a:xfrm>
            <a:off x="554084" y="2956766"/>
            <a:ext cx="3356814" cy="2759598"/>
          </a:xfrm>
          <a:prstGeom prst="rect">
            <a:avLst/>
          </a:prstGeom>
          <a:solidFill>
            <a:srgbClr val="F1EACF">
              <a:alpha val="60000"/>
            </a:srgbClr>
          </a:solidFill>
          <a:ln w="19050">
            <a:solidFill>
              <a:srgbClr val="00634A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BB5DFB-457A-C4E3-53D4-10D698F44D40}"/>
              </a:ext>
            </a:extLst>
          </p:cNvPr>
          <p:cNvSpPr txBox="1"/>
          <p:nvPr/>
        </p:nvSpPr>
        <p:spPr>
          <a:xfrm>
            <a:off x="578782" y="3183472"/>
            <a:ext cx="3886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GB" sz="2000" b="1" dirty="0">
                <a:latin typeface="Century Gothic"/>
              </a:rPr>
              <a:t>OECD measure: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/>
              </a:rPr>
              <a:t>Integrity  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/>
              </a:rPr>
              <a:t>Openness  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/>
              </a:rPr>
              <a:t>Fairness  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/>
              </a:rPr>
              <a:t>Reliability  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/>
              </a:rPr>
              <a:t>Responsiveness </a:t>
            </a:r>
          </a:p>
          <a:p>
            <a:pPr>
              <a:spcAft>
                <a:spcPts val="400"/>
              </a:spcAft>
            </a:pPr>
            <a:endParaRPr lang="en-GB" b="1" dirty="0">
              <a:latin typeface="Century Goth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5EE87-B611-07A6-A137-5F10678563E2}"/>
              </a:ext>
            </a:extLst>
          </p:cNvPr>
          <p:cNvSpPr txBox="1">
            <a:spLocks/>
          </p:cNvSpPr>
          <p:nvPr/>
        </p:nvSpPr>
        <p:spPr>
          <a:xfrm>
            <a:off x="4982019" y="1141636"/>
            <a:ext cx="4914713" cy="4574728"/>
          </a:xfrm>
          <a:prstGeom prst="rect">
            <a:avLst/>
          </a:prstGeom>
          <a:solidFill>
            <a:srgbClr val="F1EACF">
              <a:alpha val="60000"/>
            </a:srgbClr>
          </a:solidFill>
          <a:ln w="19050">
            <a:solidFill>
              <a:srgbClr val="C0D11E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800" b="1" dirty="0">
                <a:latin typeface="Century Gothic"/>
              </a:rPr>
              <a:t>IPSOS The Foundations of Trust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800" b="1" kern="100" dirty="0">
                <a:solidFill>
                  <a:srgbClr val="22272B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Basic Trust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1800" kern="100" dirty="0">
                <a:solidFill>
                  <a:srgbClr val="22272B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reliable and keeps it promises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1800" kern="100" dirty="0">
                <a:solidFill>
                  <a:srgbClr val="22272B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good at what it does.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800" b="1" kern="100" dirty="0">
                <a:solidFill>
                  <a:srgbClr val="22272B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Active Trust: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1800" kern="100" dirty="0">
                <a:solidFill>
                  <a:srgbClr val="22272B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Behaves responsibly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1800" kern="100" dirty="0">
                <a:solidFill>
                  <a:srgbClr val="22272B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open and transparent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1800" kern="100" dirty="0">
                <a:solidFill>
                  <a:srgbClr val="22272B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is well led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800" b="1" kern="100" dirty="0">
                <a:solidFill>
                  <a:srgbClr val="22272B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Interactive Trust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1800" kern="100" dirty="0">
                <a:solidFill>
                  <a:srgbClr val="22272B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It does what it does with the best of intentions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1800" kern="100" dirty="0">
                <a:solidFill>
                  <a:srgbClr val="22272B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It shares my values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1800" kern="100" dirty="0">
                <a:solidFill>
                  <a:srgbClr val="22272B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It would try to take advantage of me if it could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GB" sz="2000" b="1" kern="100" dirty="0">
              <a:solidFill>
                <a:srgbClr val="22272B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GB" sz="2000" kern="100" dirty="0">
              <a:solidFill>
                <a:srgbClr val="22272B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GB" sz="1400" kern="1200" dirty="0">
              <a:solidFill>
                <a:schemeClr val="dk1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9F66B3-4886-5F0D-C70D-C0A4BB46608D}"/>
              </a:ext>
            </a:extLst>
          </p:cNvPr>
          <p:cNvSpPr txBox="1"/>
          <p:nvPr/>
        </p:nvSpPr>
        <p:spPr>
          <a:xfrm>
            <a:off x="276302" y="222108"/>
            <a:ext cx="946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How do you measure trust? </a:t>
            </a:r>
            <a:endParaRPr lang="en-GB" sz="28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39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urful border with different colours">
            <a:extLst>
              <a:ext uri="{FF2B5EF4-FFF2-40B4-BE49-F238E27FC236}">
                <a16:creationId xmlns:a16="http://schemas.microsoft.com/office/drawing/2014/main" id="{869C0F45-4530-EFD8-509E-1AFDD8DDE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026975-EFFF-1F17-0966-0F1BFC7C9090}"/>
              </a:ext>
            </a:extLst>
          </p:cNvPr>
          <p:cNvSpPr txBox="1"/>
          <p:nvPr/>
        </p:nvSpPr>
        <p:spPr>
          <a:xfrm>
            <a:off x="4716093" y="3935907"/>
            <a:ext cx="3825206" cy="523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BDCE30-699E-BABA-7826-2F5670745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66" y="5622785"/>
            <a:ext cx="2853175" cy="2987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1C2892-DB54-C68D-61E4-E2550889286E}"/>
              </a:ext>
            </a:extLst>
          </p:cNvPr>
          <p:cNvSpPr txBox="1"/>
          <p:nvPr/>
        </p:nvSpPr>
        <p:spPr>
          <a:xfrm>
            <a:off x="107846" y="1358915"/>
            <a:ext cx="10001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8383B6-B069-FD6C-F495-CF5C625C49AA}"/>
              </a:ext>
            </a:extLst>
          </p:cNvPr>
          <p:cNvSpPr txBox="1"/>
          <p:nvPr/>
        </p:nvSpPr>
        <p:spPr>
          <a:xfrm>
            <a:off x="107846" y="294880"/>
            <a:ext cx="741055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latin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latin typeface="Century Gothic"/>
            </a:endParaRPr>
          </a:p>
          <a:p>
            <a:r>
              <a:rPr lang="en-GB" sz="2400" dirty="0">
                <a:latin typeface="Century Gothic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/>
              </a:rPr>
              <a:t>High levels of </a:t>
            </a:r>
            <a:r>
              <a:rPr lang="en-GB" sz="2400" b="1" dirty="0">
                <a:latin typeface="Century Gothic"/>
              </a:rPr>
              <a:t>political polarisation</a:t>
            </a:r>
            <a:r>
              <a:rPr lang="en-GB" sz="2400" dirty="0">
                <a:latin typeface="Century Gothic"/>
              </a:rPr>
              <a:t>, with </a:t>
            </a:r>
            <a:r>
              <a:rPr lang="en-GB" sz="2400" b="1" dirty="0">
                <a:latin typeface="Century Gothic"/>
              </a:rPr>
              <a:t>Social and cultural divisions </a:t>
            </a:r>
            <a:r>
              <a:rPr lang="en-GB" sz="2400" dirty="0">
                <a:latin typeface="Century Gothic"/>
              </a:rPr>
              <a:t>becoming more entrenched*</a:t>
            </a:r>
          </a:p>
          <a:p>
            <a:endParaRPr lang="en-GB" sz="2400" dirty="0">
              <a:latin typeface="Century Gothic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entury Gothic"/>
              </a:rPr>
              <a:t>Increased levels of </a:t>
            </a:r>
            <a:r>
              <a:rPr lang="en-GB" sz="2400" b="1" dirty="0">
                <a:latin typeface="Century Gothic"/>
              </a:rPr>
              <a:t>time poor audiences </a:t>
            </a:r>
            <a:r>
              <a:rPr lang="en-GB" sz="2400" dirty="0">
                <a:latin typeface="Century Gothic"/>
              </a:rPr>
              <a:t>and media outlets producing </a:t>
            </a:r>
            <a:r>
              <a:rPr lang="en-GB" sz="2400" b="1" dirty="0">
                <a:latin typeface="Century Gothic"/>
              </a:rPr>
              <a:t>provocative content </a:t>
            </a:r>
            <a:r>
              <a:rPr lang="en-GB" sz="2400" dirty="0">
                <a:latin typeface="Century Gothic"/>
              </a:rPr>
              <a:t>to grab attention*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Century Gothic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entury Gothic"/>
              </a:rPr>
              <a:t>Risks of public </a:t>
            </a:r>
            <a:r>
              <a:rPr lang="en-GB" sz="2400" b="1" dirty="0">
                <a:latin typeface="Century Gothic"/>
              </a:rPr>
              <a:t>mis and disinformation</a:t>
            </a:r>
            <a:r>
              <a:rPr lang="en-GB" sz="2400" dirty="0">
                <a:latin typeface="Century Gothic"/>
              </a:rPr>
              <a:t>*</a:t>
            </a:r>
          </a:p>
          <a:p>
            <a:pPr>
              <a:defRPr/>
            </a:pPr>
            <a:endParaRPr lang="en-GB" sz="2400" dirty="0">
              <a:latin typeface="Century Gothic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entury Gothic"/>
              </a:rPr>
              <a:t>Challenging </a:t>
            </a:r>
            <a:r>
              <a:rPr lang="en-GB" sz="2400" b="1" dirty="0">
                <a:latin typeface="Century Gothic"/>
              </a:rPr>
              <a:t>funding </a:t>
            </a:r>
            <a:r>
              <a:rPr lang="en-GB" sz="2400" dirty="0">
                <a:latin typeface="Century Gothic"/>
              </a:rPr>
              <a:t>environment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Century Gothic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FF48A5-4ABD-8099-B126-629EF834C38E}"/>
              </a:ext>
            </a:extLst>
          </p:cNvPr>
          <p:cNvSpPr txBox="1"/>
          <p:nvPr/>
        </p:nvSpPr>
        <p:spPr>
          <a:xfrm>
            <a:off x="276302" y="222108"/>
            <a:ext cx="9469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Century Gothic" panose="020B0502020202020204" pitchFamily="34" charset="0"/>
              </a:rPr>
              <a:t>So why has trustworthiness become more important than ever? </a:t>
            </a:r>
            <a:endParaRPr lang="en-GB" sz="2800" b="1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807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17e3e4b-8f9e-47f1-bbfa-f7bd938c9ea8">
      <UserInfo>
        <DisplayName>Sarah Richardson</DisplayName>
        <AccountId>15</AccountId>
        <AccountType/>
      </UserInfo>
      <UserInfo>
        <DisplayName>Mairead Warner</DisplayName>
        <AccountId>18</AccountId>
        <AccountType/>
      </UserInfo>
      <UserInfo>
        <DisplayName>SharingLinks.2ad1ceee-cd60-40fd-8116-e6a863698b34.Flexible.59352070-2a4d-4090-b2d5-6f8100bfca61</DisplayName>
        <AccountId>769</AccountId>
        <AccountType/>
      </UserInfo>
      <UserInfo>
        <DisplayName>SharingLinks.e8d55bab-3ada-4b96-95b1-8f8efe9210f9.Flexible.a05767d4-571f-460f-9b76-40749b8ec9c0</DisplayName>
        <AccountId>320</AccountId>
        <AccountType/>
      </UserInfo>
      <UserInfo>
        <DisplayName>spsearch</DisplayName>
        <AccountId>11</AccountId>
        <AccountType/>
      </UserInfo>
      <UserInfo>
        <DisplayName>Molly Aldrich-Wincer</DisplayName>
        <AccountId>257</AccountId>
        <AccountType/>
      </UserInfo>
      <UserInfo>
        <DisplayName>Jessica Clark</DisplayName>
        <AccountId>434</AccountId>
        <AccountType/>
      </UserInfo>
    </SharedWithUsers>
    <_activity xmlns="d2e4ae4c-11e5-4602-ae5b-fe8998e677f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79C4FCDE9614DA898074BA8C88F8F" ma:contentTypeVersion="17" ma:contentTypeDescription="Create a new document." ma:contentTypeScope="" ma:versionID="5c141f57ced8adfabf5995ad8218da44">
  <xsd:schema xmlns:xsd="http://www.w3.org/2001/XMLSchema" xmlns:xs="http://www.w3.org/2001/XMLSchema" xmlns:p="http://schemas.microsoft.com/office/2006/metadata/properties" xmlns:ns3="c17e3e4b-8f9e-47f1-bbfa-f7bd938c9ea8" xmlns:ns4="d2e4ae4c-11e5-4602-ae5b-fe8998e677f5" targetNamespace="http://schemas.microsoft.com/office/2006/metadata/properties" ma:root="true" ma:fieldsID="b406a343a6d3ba454adea4c227f61670" ns3:_="" ns4:_="">
    <xsd:import namespace="c17e3e4b-8f9e-47f1-bbfa-f7bd938c9ea8"/>
    <xsd:import namespace="d2e4ae4c-11e5-4602-ae5b-fe8998e677f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e3e4b-8f9e-47f1-bbfa-f7bd938c9e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e4ae4c-11e5-4602-ae5b-fe8998e677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4D5B63-465E-4DD2-A35B-E157562DC0F2}">
  <ds:schemaRefs>
    <ds:schemaRef ds:uri="http://purl.org/dc/elements/1.1/"/>
    <ds:schemaRef ds:uri="http://www.w3.org/XML/1998/namespace"/>
    <ds:schemaRef ds:uri="http://purl.org/dc/dcmitype/"/>
    <ds:schemaRef ds:uri="d2e4ae4c-11e5-4602-ae5b-fe8998e677f5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c17e3e4b-8f9e-47f1-bbfa-f7bd938c9ea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85621B1-827F-494A-A20A-35E8D07505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F2F17A-82EC-4679-92B3-B2C3D5F149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e3e4b-8f9e-47f1-bbfa-f7bd938c9ea8"/>
    <ds:schemaRef ds:uri="d2e4ae4c-11e5-4602-ae5b-fe8998e677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20856</TotalTime>
  <Words>964</Words>
  <Application>Microsoft Office PowerPoint</Application>
  <PresentationFormat>Widescreen</PresentationFormat>
  <Paragraphs>202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Office Theme</vt:lpstr>
      <vt:lpstr>How Do You Equip Communications Teams to  Build Public Trust?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  Applying a behavioural lens to comms planning   Three step process  1. Understand why people behave the way they do  2. Determine their barriers to behaviour change   3. Identify potential solutions and interventions     </vt:lpstr>
      <vt:lpstr>PowerPoint Presentation</vt:lpstr>
      <vt:lpstr>Capability      </vt:lpstr>
      <vt:lpstr>Motivation      </vt:lpstr>
      <vt:lpstr>Opportunity       </vt:lpstr>
      <vt:lpstr>Recap: How to Equip your team to build public trust   </vt:lpstr>
      <vt:lpstr>Further reading and resources   </vt:lpstr>
      <vt:lpstr>   Thank you   Please get in touch with any questions   Andrea.newman@surreycc.gov.uk Katherine.Shipton@surreycc.gov.uk Judith.holden@surreycc.gov.uk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Gibson</dc:creator>
  <cp:lastModifiedBy>Judith Holden</cp:lastModifiedBy>
  <cp:revision>4</cp:revision>
  <dcterms:created xsi:type="dcterms:W3CDTF">2021-05-13T09:42:59Z</dcterms:created>
  <dcterms:modified xsi:type="dcterms:W3CDTF">2024-05-23T16:17:37Z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0x010100F7379C4FCDE9614DA898074BA8C88F8F</vt:lpwstr>
  </property>
  <property fmtid="{D5CDD505-2E9C-101B-9397-08002B2CF9AE}" pid="3" name="MediaServiceImageTags">
    <vt:lpwstr/>
  </property>
</Properties>
</file>